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6" r:id="rId5"/>
    <p:sldId id="265" r:id="rId6"/>
    <p:sldId id="264" r:id="rId7"/>
    <p:sldId id="261" r:id="rId8"/>
    <p:sldId id="256" r:id="rId9"/>
    <p:sldId id="260" r:id="rId10"/>
    <p:sldId id="259" r:id="rId11"/>
    <p:sldId id="270" r:id="rId12"/>
    <p:sldId id="258" r:id="rId13"/>
    <p:sldId id="269" r:id="rId14"/>
    <p:sldId id="272" r:id="rId15"/>
    <p:sldId id="271" r:id="rId16"/>
    <p:sldId id="268" r:id="rId17"/>
    <p:sldId id="275" r:id="rId18"/>
    <p:sldId id="274" r:id="rId19"/>
    <p:sldId id="273" r:id="rId20"/>
    <p:sldId id="25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05549-5C0E-496D-A239-8CEB36B0C76F}" v="7" dt="2023-09-15T18:16:42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odd" userId="1e439a5a-d1da-4f6f-b577-2c5ffbf965c3" providerId="ADAL" clId="{40F05549-5C0E-496D-A239-8CEB36B0C76F}"/>
    <pc:docChg chg="custSel modSld">
      <pc:chgData name="Mark Todd" userId="1e439a5a-d1da-4f6f-b577-2c5ffbf965c3" providerId="ADAL" clId="{40F05549-5C0E-496D-A239-8CEB36B0C76F}" dt="2023-09-15T18:29:51.157" v="602" actId="14100"/>
      <pc:docMkLst>
        <pc:docMk/>
      </pc:docMkLst>
      <pc:sldChg chg="modSp mod">
        <pc:chgData name="Mark Todd" userId="1e439a5a-d1da-4f6f-b577-2c5ffbf965c3" providerId="ADAL" clId="{40F05549-5C0E-496D-A239-8CEB36B0C76F}" dt="2023-09-15T18:09:18.069" v="172" actId="255"/>
        <pc:sldMkLst>
          <pc:docMk/>
          <pc:sldMk cId="3581601194" sldId="263"/>
        </pc:sldMkLst>
        <pc:spChg chg="mod">
          <ac:chgData name="Mark Todd" userId="1e439a5a-d1da-4f6f-b577-2c5ffbf965c3" providerId="ADAL" clId="{40F05549-5C0E-496D-A239-8CEB36B0C76F}" dt="2023-09-15T18:09:18.069" v="172" actId="255"/>
          <ac:spMkLst>
            <pc:docMk/>
            <pc:sldMk cId="3581601194" sldId="263"/>
            <ac:spMk id="3" creationId="{AD2916A8-AC79-63EB-E835-70BBA1BA0AA5}"/>
          </ac:spMkLst>
        </pc:spChg>
      </pc:sldChg>
      <pc:sldChg chg="modSp mod">
        <pc:chgData name="Mark Todd" userId="1e439a5a-d1da-4f6f-b577-2c5ffbf965c3" providerId="ADAL" clId="{40F05549-5C0E-496D-A239-8CEB36B0C76F}" dt="2023-09-15T18:16:42.777" v="425" actId="1076"/>
        <pc:sldMkLst>
          <pc:docMk/>
          <pc:sldMk cId="897284550" sldId="265"/>
        </pc:sldMkLst>
        <pc:spChg chg="mod">
          <ac:chgData name="Mark Todd" userId="1e439a5a-d1da-4f6f-b577-2c5ffbf965c3" providerId="ADAL" clId="{40F05549-5C0E-496D-A239-8CEB36B0C76F}" dt="2023-09-15T18:16:37.594" v="424" actId="20577"/>
          <ac:spMkLst>
            <pc:docMk/>
            <pc:sldMk cId="897284550" sldId="265"/>
            <ac:spMk id="3" creationId="{AD2916A8-AC79-63EB-E835-70BBA1BA0AA5}"/>
          </ac:spMkLst>
        </pc:spChg>
        <pc:picChg chg="mod">
          <ac:chgData name="Mark Todd" userId="1e439a5a-d1da-4f6f-b577-2c5ffbf965c3" providerId="ADAL" clId="{40F05549-5C0E-496D-A239-8CEB36B0C76F}" dt="2023-09-15T18:16:42.777" v="425" actId="1076"/>
          <ac:picMkLst>
            <pc:docMk/>
            <pc:sldMk cId="897284550" sldId="265"/>
            <ac:picMk id="2050" creationId="{C6DE7E31-11B3-B924-E4EA-39D6CB742AEF}"/>
          </ac:picMkLst>
        </pc:picChg>
        <pc:picChg chg="mod">
          <ac:chgData name="Mark Todd" userId="1e439a5a-d1da-4f6f-b577-2c5ffbf965c3" providerId="ADAL" clId="{40F05549-5C0E-496D-A239-8CEB36B0C76F}" dt="2023-09-15T18:12:43.695" v="233" actId="1076"/>
          <ac:picMkLst>
            <pc:docMk/>
            <pc:sldMk cId="897284550" sldId="265"/>
            <ac:picMk id="7171" creationId="{06488A6B-A485-92DE-9E1F-B2BF3873CBDF}"/>
          </ac:picMkLst>
        </pc:picChg>
      </pc:sldChg>
      <pc:sldChg chg="modSp mod">
        <pc:chgData name="Mark Todd" userId="1e439a5a-d1da-4f6f-b577-2c5ffbf965c3" providerId="ADAL" clId="{40F05549-5C0E-496D-A239-8CEB36B0C76F}" dt="2023-09-15T18:29:51.157" v="602" actId="14100"/>
        <pc:sldMkLst>
          <pc:docMk/>
          <pc:sldMk cId="3029356777" sldId="266"/>
        </pc:sldMkLst>
        <pc:spChg chg="mod">
          <ac:chgData name="Mark Todd" userId="1e439a5a-d1da-4f6f-b577-2c5ffbf965c3" providerId="ADAL" clId="{40F05549-5C0E-496D-A239-8CEB36B0C76F}" dt="2023-09-15T18:29:51.157" v="602" actId="14100"/>
          <ac:spMkLst>
            <pc:docMk/>
            <pc:sldMk cId="3029356777" sldId="266"/>
            <ac:spMk id="3" creationId="{AD2916A8-AC79-63EB-E835-70BBA1BA0AA5}"/>
          </ac:spMkLst>
        </pc:spChg>
        <pc:picChg chg="mod">
          <ac:chgData name="Mark Todd" userId="1e439a5a-d1da-4f6f-b577-2c5ffbf965c3" providerId="ADAL" clId="{40F05549-5C0E-496D-A239-8CEB36B0C76F}" dt="2023-09-15T18:12:14.894" v="231" actId="1076"/>
          <ac:picMkLst>
            <pc:docMk/>
            <pc:sldMk cId="3029356777" sldId="266"/>
            <ac:picMk id="6146" creationId="{75C76257-E516-C2EB-0159-9DDED22EF4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CE00-4675-221E-04A0-B6E21401B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5E784-466A-DF36-6171-7FDC31C30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A8191-F049-C154-4A7B-12404DE2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340DD-344F-13B1-62A6-8A898A36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7FEB2-5764-61D2-D091-DBE8BF33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3676-DD0D-1134-6AB4-F018F176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D8269-CE76-59B6-64FB-D1F9BD3F8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2BB36-DC5D-583B-736E-63351A1F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3518D-6692-96C6-94D5-1D42BECB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F9A4-820C-B2BC-6757-E7919133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976E81-86DD-B930-A035-8C4D555DF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C11C8-D9CC-FB12-C994-9988CCC5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8C61-2BEA-0F63-77B9-D733A4F4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D241-10AF-0EC4-E4EB-7F8A9185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18FF2-BE9A-EE11-2ED0-0267B8A2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7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3496-DC8F-9C43-1BDD-7EE0F4B3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59FD-1DFA-EAFF-6611-CD024394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EC78-F7D4-0DEE-71FB-343E8009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093C9-8C0B-AB33-58EC-C7CD2596C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1122C-0DF3-6714-22EC-57BD9C7D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7E3-CAD3-4273-79AF-D62E6C62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7B9AB-C253-D8A4-C415-3E9F8F1A2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18FB-CE29-9D6A-3795-86C541DC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AFE01-D32A-0B2B-6C87-069C25E5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031BC-1FA2-F56C-4FA8-E27C4C43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72AB-759C-28BA-8DDE-47680F6D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DFDD1-5181-CECB-BA15-207A4D427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221D8-F50B-722F-333E-C4228C9BB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9535A-D4D4-F55B-32BB-E2B85921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4B50B-4A2E-3F43-A390-5C2DECF8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7132-8E49-114E-448E-7D529969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DADC-F3F3-A824-2E06-BC86E8CF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92E16-5991-04DB-6DBE-3BCD2A2E4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6B426-2A06-D551-F25A-CA14398B5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374CE-47EE-00DE-308B-92D2EA680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D5D05-99E6-1236-C2BE-576D8B7F7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B21BEC-E083-53FC-128C-564D4E2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BB64EC-1994-19A1-2AEF-97EAF2ED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86166-301C-7D9E-2F3F-A4FD26A0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B0C-A657-BB49-0CA8-2D1862F5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5DAF-D79F-5B7E-D8ED-742DE5FD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6DC0B-A5C5-7229-1C0D-B8F69D2D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77F61-B18D-D773-FB39-A6CA4B62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94537-D9DA-3A9F-88D1-5EDF3FE9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FC55F-DD35-077B-AFE9-F518239B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733B5-2D16-6A7A-FD6F-E9AF91F9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4180-78F4-B5CE-E3B0-2177D151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A28F2-7931-D2CB-C8FA-14FCA270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1593A-3A6A-C34E-7BF8-50F0FCE48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7E960-6D64-493E-2822-66436251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6D980-6351-9B05-D56C-0A5D464A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8A517-97E8-3FD7-AAF7-86600E8C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3979-8ECD-E830-3D65-76173DE1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3F3CD-8D30-D797-9D76-C37C8DD9E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71BD7-8530-C3DC-AA93-E01EC78C7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458AA-6286-53BD-38EE-3CB30256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9CC57-B07B-00B6-884C-FBB113E3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15135-1EFB-1CFB-C6C5-62C9F4C4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CF836-7FBF-4720-928C-C4089262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2223A-D52D-06FB-86F1-11CEEA970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74914-2756-3321-F862-5AC1C396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2E6A-706A-4032-90F6-393D587CA8F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8E80-44D0-A146-AD4E-706AE8B8B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B9BBA-5BD7-DDBB-AEF9-1499E7CC0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9102-2C83-4C25-9EF5-2BF718986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EC141F7E-3B67-4B5A-A974-7197E2D7DB51" descr="IMG_2723.jpg">
            <a:extLst>
              <a:ext uri="{FF2B5EF4-FFF2-40B4-BE49-F238E27FC236}">
                <a16:creationId xmlns:a16="http://schemas.microsoft.com/office/drawing/2014/main" id="{9F943A26-ECE7-B524-7B38-60FD44F24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400" dirty="0"/>
              <a:t>Mark Taylor kicked off the 2023 conference in Niagara Falls introducing the IUOTA Board.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2" r="-1" b="-1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1D56DC50-6036-4F6E-86D8-E01DDA1D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9" r="1" b="555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2554734B-9DA0-43DA-B642-EACDBA106F5F" descr="IMG_6292.jpg">
            <a:extLst>
              <a:ext uri="{FF2B5EF4-FFF2-40B4-BE49-F238E27FC236}">
                <a16:creationId xmlns:a16="http://schemas.microsoft.com/office/drawing/2014/main" id="{815D7DCB-5DC6-BA47-B151-A8E1F2E6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b="1386"/>
          <a:stretch/>
        </p:blipFill>
        <p:spPr bwMode="auto">
          <a:xfrm>
            <a:off x="20" y="10"/>
            <a:ext cx="610511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595" y="4224938"/>
            <a:ext cx="6288199" cy="145935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/>
              <a:t>Wayne with MADI delivered a perfect incident-free  presentation.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595" y="5724112"/>
            <a:ext cx="6288199" cy="646785"/>
          </a:xfrm>
        </p:spPr>
        <p:txBody>
          <a:bodyPr>
            <a:normAutofit/>
          </a:bodyPr>
          <a:lstStyle/>
          <a:p>
            <a:pPr algn="r"/>
            <a:endParaRPr lang="en-US"/>
          </a:p>
        </p:txBody>
      </p:sp>
      <p:pic>
        <p:nvPicPr>
          <p:cNvPr id="11267" name="BB4E7B1D-A07F-4B5D-90D3-DCA4CE2FA036" descr="IMG_6295.jpg">
            <a:extLst>
              <a:ext uri="{FF2B5EF4-FFF2-40B4-BE49-F238E27FC236}">
                <a16:creationId xmlns:a16="http://schemas.microsoft.com/office/drawing/2014/main" id="{43C6AC97-770C-A42F-7389-7638BA0E0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1" r="-4" b="9210"/>
          <a:stretch/>
        </p:blipFill>
        <p:spPr bwMode="auto">
          <a:xfrm>
            <a:off x="6155158" y="232015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23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2" name="Rectangle 12301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49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9597F736-44F4-4627-8163-BEBBC11E400F" descr="IMG_6297.jpg">
            <a:extLst>
              <a:ext uri="{FF2B5EF4-FFF2-40B4-BE49-F238E27FC236}">
                <a16:creationId xmlns:a16="http://schemas.microsoft.com/office/drawing/2014/main" id="{BB9B4AEB-B027-D37E-00A0-54B6A0663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5" b="17926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7E5EC313-A3F3-4039-B7A6-22EDA5570DED" descr="IMG_6298.jpg">
            <a:extLst>
              <a:ext uri="{FF2B5EF4-FFF2-40B4-BE49-F238E27FC236}">
                <a16:creationId xmlns:a16="http://schemas.microsoft.com/office/drawing/2014/main" id="{65B556BF-A164-1117-8EF5-55D17960B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6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4FF718A8-A8E6-43A5-84D9-FD2A92046D9D" descr="IMG_6299.jpg">
            <a:extLst>
              <a:ext uri="{FF2B5EF4-FFF2-40B4-BE49-F238E27FC236}">
                <a16:creationId xmlns:a16="http://schemas.microsoft.com/office/drawing/2014/main" id="{3B77BC8F-19B1-D2FC-4224-B016CEE83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075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So many new faces and connections made.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7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50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8B29F9AA-8AEC-4853-909F-97AD953F1B13" descr="IMG_6304.jpg">
            <a:extLst>
              <a:ext uri="{FF2B5EF4-FFF2-40B4-BE49-F238E27FC236}">
                <a16:creationId xmlns:a16="http://schemas.microsoft.com/office/drawing/2014/main" id="{EA190ADD-5309-1DFD-07DC-9C8A35C57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1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144A9B20-6D2E-4538-9B71-919F7857E4A0" descr="IMG_6305.jpg">
            <a:extLst>
              <a:ext uri="{FF2B5EF4-FFF2-40B4-BE49-F238E27FC236}">
                <a16:creationId xmlns:a16="http://schemas.microsoft.com/office/drawing/2014/main" id="{1F6B3F28-7C39-6F9D-F085-25B8401F8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7" b="3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61337E6D-459F-4B67-B86A-0260243DD2BA" descr="IMG_6301.jpg">
            <a:extLst>
              <a:ext uri="{FF2B5EF4-FFF2-40B4-BE49-F238E27FC236}">
                <a16:creationId xmlns:a16="http://schemas.microsoft.com/office/drawing/2014/main" id="{8D0D1E95-7ADC-0B3E-6D02-9BC63CAB5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r="-4" b="-4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dirty="0"/>
              <a:t>Questions,</a:t>
            </a:r>
            <a:br>
              <a:rPr lang="en-US" sz="4400" dirty="0"/>
            </a:br>
            <a:r>
              <a:rPr lang="en-US" sz="4400" dirty="0"/>
              <a:t>Answers, and more questions.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6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50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19D5A1C9-4354-4FCB-BABC-37ABED63146A" descr="IMG_6307.jpg">
            <a:extLst>
              <a:ext uri="{FF2B5EF4-FFF2-40B4-BE49-F238E27FC236}">
                <a16:creationId xmlns:a16="http://schemas.microsoft.com/office/drawing/2014/main" id="{B3693ABA-E4CF-5FD2-ABB3-ED7CD7CF3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4" r="-4" b="12011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0D861B4F-623F-448E-9681-025E8A2A08DB" descr="IMG_6308.jpg">
            <a:extLst>
              <a:ext uri="{FF2B5EF4-FFF2-40B4-BE49-F238E27FC236}">
                <a16:creationId xmlns:a16="http://schemas.microsoft.com/office/drawing/2014/main" id="{4BB796C2-DD52-FF8D-3374-5B196E69F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6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4A1E703D-B647-4F09-9072-CA49677FC060" descr="IMG_6306.jpg">
            <a:extLst>
              <a:ext uri="{FF2B5EF4-FFF2-40B4-BE49-F238E27FC236}">
                <a16:creationId xmlns:a16="http://schemas.microsoft.com/office/drawing/2014/main" id="{7C9AA935-0B25-6E51-F835-76B5981FC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r="-4" b="-4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50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6C2EA196-1D2A-44B7-8F91-08511364DCB5" descr="IMG_6311.jpg">
            <a:extLst>
              <a:ext uri="{FF2B5EF4-FFF2-40B4-BE49-F238E27FC236}">
                <a16:creationId xmlns:a16="http://schemas.microsoft.com/office/drawing/2014/main" id="{50AA15F9-EC63-E1A4-0893-7AC13EAD4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b="21406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EE3810FC-FA69-4A7A-B8AB-4063F428977D" descr="IMG_6310.jpg">
            <a:extLst>
              <a:ext uri="{FF2B5EF4-FFF2-40B4-BE49-F238E27FC236}">
                <a16:creationId xmlns:a16="http://schemas.microsoft.com/office/drawing/2014/main" id="{A7838BE6-E9E2-A066-495F-FD739ACE6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" b="2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B17D4D77-2A7D-4FE8-9F95-B36BB4596148" descr="IMG_6309.jpg">
            <a:extLst>
              <a:ext uri="{FF2B5EF4-FFF2-40B4-BE49-F238E27FC236}">
                <a16:creationId xmlns:a16="http://schemas.microsoft.com/office/drawing/2014/main" id="{1B0F1992-B874-1F04-B6C0-4B7774313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15249" b="-3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50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4CBF7708-DBEB-4BD8-B0BC-B574B96923C8" descr="IMG_6312.jpg">
            <a:extLst>
              <a:ext uri="{FF2B5EF4-FFF2-40B4-BE49-F238E27FC236}">
                <a16:creationId xmlns:a16="http://schemas.microsoft.com/office/drawing/2014/main" id="{7E7C0971-664A-C4D1-ED87-388E352DD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645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389C6981-1A84-4B45-B86D-76C8B128C953" descr="IMG_6313.jpg">
            <a:extLst>
              <a:ext uri="{FF2B5EF4-FFF2-40B4-BE49-F238E27FC236}">
                <a16:creationId xmlns:a16="http://schemas.microsoft.com/office/drawing/2014/main" id="{C221DE54-AD0A-4781-EDF4-DEB5AA022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6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EF79DD69-0334-4D9C-8740-7A8653BA8EDB" descr="IMG_6314.jpg">
            <a:extLst>
              <a:ext uri="{FF2B5EF4-FFF2-40B4-BE49-F238E27FC236}">
                <a16:creationId xmlns:a16="http://schemas.microsoft.com/office/drawing/2014/main" id="{B2C0EE9E-8CA0-8DF0-9332-0007FF2ED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r="12686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35" name="Rectangle 17428">
            <a:extLst>
              <a:ext uri="{FF2B5EF4-FFF2-40B4-BE49-F238E27FC236}">
                <a16:creationId xmlns:a16="http://schemas.microsoft.com/office/drawing/2014/main" id="{1D56DC50-6036-4F6E-86D8-E01DDA1D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FE081D5C-EDCA-4E18-A611-F5BB67718BF5" descr="IMG_6321.jpg">
            <a:extLst>
              <a:ext uri="{FF2B5EF4-FFF2-40B4-BE49-F238E27FC236}">
                <a16:creationId xmlns:a16="http://schemas.microsoft.com/office/drawing/2014/main" id="{C9A868BF-D0B8-4565-B30E-FD03EA1AC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 b="37818"/>
          <a:stretch/>
        </p:blipFill>
        <p:spPr bwMode="auto">
          <a:xfrm>
            <a:off x="-19" y="-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CC0F0FF1-56F1-44D3-A014-173010951C55" descr="IMG_6315.jpg">
            <a:extLst>
              <a:ext uri="{FF2B5EF4-FFF2-40B4-BE49-F238E27FC236}">
                <a16:creationId xmlns:a16="http://schemas.microsoft.com/office/drawing/2014/main" id="{B73058C5-2C88-66D5-140C-EAFBDA564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r="-3" b="-3"/>
          <a:stretch/>
        </p:blipFill>
        <p:spPr bwMode="auto">
          <a:xfrm>
            <a:off x="20" y="10"/>
            <a:ext cx="610511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5595" y="4224938"/>
            <a:ext cx="6288199" cy="1459355"/>
          </a:xfrm>
        </p:spPr>
        <p:txBody>
          <a:bodyPr anchor="b">
            <a:normAutofit/>
          </a:bodyPr>
          <a:lstStyle/>
          <a:p>
            <a:pPr algn="r"/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595" y="5724112"/>
            <a:ext cx="6288199" cy="646785"/>
          </a:xfrm>
        </p:spPr>
        <p:txBody>
          <a:bodyPr>
            <a:normAutofit/>
          </a:bodyPr>
          <a:lstStyle/>
          <a:p>
            <a:pPr algn="r"/>
            <a:endParaRPr lang="en-US"/>
          </a:p>
        </p:txBody>
      </p:sp>
      <p:pic>
        <p:nvPicPr>
          <p:cNvPr id="17412" name="BA40F403-1548-4675-AE43-BC2759145B19" descr="IMG_6322.jpg">
            <a:extLst>
              <a:ext uri="{FF2B5EF4-FFF2-40B4-BE49-F238E27FC236}">
                <a16:creationId xmlns:a16="http://schemas.microsoft.com/office/drawing/2014/main" id="{1E5683FE-5130-DF3B-A674-A219C3AF1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r="3" b="26469"/>
          <a:stretch/>
        </p:blipFill>
        <p:spPr bwMode="auto">
          <a:xfrm>
            <a:off x="6155158" y="232015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2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CCA0B400-9B52-4309-A5D2-9EFBFC3CDDDB" descr="IMG_6323.jpg">
            <a:extLst>
              <a:ext uri="{FF2B5EF4-FFF2-40B4-BE49-F238E27FC236}">
                <a16:creationId xmlns:a16="http://schemas.microsoft.com/office/drawing/2014/main" id="{303A4514-C4E6-71E1-A877-8C7BCFCEB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21277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D5D5DD3D-3171-436E-9179-C5F237409355" descr="IMG_6325.jpg">
            <a:extLst>
              <a:ext uri="{FF2B5EF4-FFF2-40B4-BE49-F238E27FC236}">
                <a16:creationId xmlns:a16="http://schemas.microsoft.com/office/drawing/2014/main" id="{4985F482-9C97-E17C-5F6F-D78D11FFD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6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C98F5D95-F302-4010-9FF3-8C089C7CCEC3" descr="IMG_6324.jpg">
            <a:extLst>
              <a:ext uri="{FF2B5EF4-FFF2-40B4-BE49-F238E27FC236}">
                <a16:creationId xmlns:a16="http://schemas.microsoft.com/office/drawing/2014/main" id="{1FEEC9E2-FA0D-0DD6-3303-47C8B5C12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9151" b="-3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2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50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F1A4E53D-69CA-4E8A-90A3-76698C410EF3" descr="IMG_6329.jpg">
            <a:extLst>
              <a:ext uri="{FF2B5EF4-FFF2-40B4-BE49-F238E27FC236}">
                <a16:creationId xmlns:a16="http://schemas.microsoft.com/office/drawing/2014/main" id="{C49B97AB-FF38-0102-7FA2-9A25707EC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 b="33651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F2756E44-8D35-4C2F-9D5F-BAC94EE1E45E" descr="IMG_8502.jpg">
            <a:extLst>
              <a:ext uri="{FF2B5EF4-FFF2-40B4-BE49-F238E27FC236}">
                <a16:creationId xmlns:a16="http://schemas.microsoft.com/office/drawing/2014/main" id="{37D6D031-E477-555D-DAF2-AA6EB1B13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" b="2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BB6F9A38-BCCC-40D9-85ED-6F46495607C8" descr="IMG_6331.jpg">
            <a:extLst>
              <a:ext uri="{FF2B5EF4-FFF2-40B4-BE49-F238E27FC236}">
                <a16:creationId xmlns:a16="http://schemas.microsoft.com/office/drawing/2014/main" id="{89343F28-F766-72C2-DFFC-ADE3F69AF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-4" b="2884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7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3" name="Rectangle 20492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94AA745A-968D-4128-A488-BE0872691D1D" descr="IMG_6338.jpg">
            <a:extLst>
              <a:ext uri="{FF2B5EF4-FFF2-40B4-BE49-F238E27FC236}">
                <a16:creationId xmlns:a16="http://schemas.microsoft.com/office/drawing/2014/main" id="{F77D1782-DA5A-939C-8749-BB13E006A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2642"/>
          <a:stretch/>
        </p:blipFill>
        <p:spPr bwMode="auto">
          <a:xfrm>
            <a:off x="-1" y="10"/>
            <a:ext cx="6096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F7DDC0FF-5CE2-45C9-B959-52900101A71D" descr="IMG_6337.jpg">
            <a:extLst>
              <a:ext uri="{FF2B5EF4-FFF2-40B4-BE49-F238E27FC236}">
                <a16:creationId xmlns:a16="http://schemas.microsoft.com/office/drawing/2014/main" id="{DB509BE0-63E2-B182-AB6F-E5FA2A68F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/>
          <a:stretch/>
        </p:blipFill>
        <p:spPr bwMode="auto">
          <a:xfrm>
            <a:off x="6094476" y="10"/>
            <a:ext cx="60944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Rectangle 20494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9991" cy="2387600"/>
          </a:xfrm>
        </p:spPr>
        <p:txBody>
          <a:bodyPr>
            <a:normAutofit/>
          </a:bodyPr>
          <a:lstStyle/>
          <a:p>
            <a:pPr algn="l"/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20497" name="Rectangle: Rounded Corners 2049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anchor="ctr">
            <a:normAutofit/>
          </a:bodyPr>
          <a:lstStyle/>
          <a:p>
            <a:pPr algn="l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4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D56DC50-6036-4F6E-86D8-E01DDA1D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9" r="1" b="5559"/>
          <a:stretch/>
        </p:blipFill>
        <p:spPr bwMode="auto">
          <a:xfrm>
            <a:off x="-19" y="-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52765B9E-72B2-42D0-B5F1-520BB3137284" descr="IMG_6225.jpg">
            <a:extLst>
              <a:ext uri="{FF2B5EF4-FFF2-40B4-BE49-F238E27FC236}">
                <a16:creationId xmlns:a16="http://schemas.microsoft.com/office/drawing/2014/main" id="{03FFF89E-AB27-B9CB-2362-5C130EDF5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r="12227" b="1"/>
          <a:stretch/>
        </p:blipFill>
        <p:spPr bwMode="auto">
          <a:xfrm>
            <a:off x="20" y="10"/>
            <a:ext cx="610511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595" y="4625788"/>
            <a:ext cx="6288199" cy="1745109"/>
          </a:xfrm>
        </p:spPr>
        <p:txBody>
          <a:bodyPr>
            <a:noAutofit/>
          </a:bodyPr>
          <a:lstStyle/>
          <a:p>
            <a:r>
              <a:rPr lang="en-US" dirty="0"/>
              <a:t>We had a great group attending this year </a:t>
            </a:r>
          </a:p>
          <a:p>
            <a:r>
              <a:rPr lang="en-US" dirty="0"/>
              <a:t>38 companies, 2 retirees, and 42 vendors</a:t>
            </a:r>
          </a:p>
          <a:p>
            <a:r>
              <a:rPr lang="en-US" dirty="0"/>
              <a:t>Lots of first timers and many planning to return in 2024.</a:t>
            </a:r>
          </a:p>
          <a:p>
            <a:r>
              <a:rPr lang="en-US" dirty="0"/>
              <a:t>.</a:t>
            </a:r>
          </a:p>
        </p:txBody>
      </p:sp>
      <p:pic>
        <p:nvPicPr>
          <p:cNvPr id="3076" name="E80E2AEE-8F19-4C68-9B4D-78EA045B7304" descr="IMG_6226.jpg">
            <a:extLst>
              <a:ext uri="{FF2B5EF4-FFF2-40B4-BE49-F238E27FC236}">
                <a16:creationId xmlns:a16="http://schemas.microsoft.com/office/drawing/2014/main" id="{308540AF-D43C-B13D-2D45-4CD6A0A22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0" r="2" b="2"/>
          <a:stretch/>
        </p:blipFill>
        <p:spPr bwMode="auto">
          <a:xfrm>
            <a:off x="6155158" y="232015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0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0" name="Rectangle 106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C1E8E201-2706-4E9B-BF4E-3F5A9AB74AD7" descr="IMG_6271.jpg">
            <a:extLst>
              <a:ext uri="{FF2B5EF4-FFF2-40B4-BE49-F238E27FC236}">
                <a16:creationId xmlns:a16="http://schemas.microsoft.com/office/drawing/2014/main" id="{AB21E455-0203-6B48-EFA3-A9DF9B1EE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9" r="1" b="5559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highlight>
                  <a:srgbClr val="008080"/>
                </a:highlight>
              </a:rPr>
              <a:t>Plans are already underway for the 2024 IUOTA Conference. Our location and Host, coming soon.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4800" dirty="0">
              <a:solidFill>
                <a:srgbClr val="FFFFFF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42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0" name="Rectangle 106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C1E8E201-2706-4E9B-BF4E-3F5A9AB74AD7" descr="IMG_6271.jpg">
            <a:extLst>
              <a:ext uri="{FF2B5EF4-FFF2-40B4-BE49-F238E27FC236}">
                <a16:creationId xmlns:a16="http://schemas.microsoft.com/office/drawing/2014/main" id="{AB21E455-0203-6B48-EFA3-A9DF9B1EE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9" r="1" b="5559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Rectangle 107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highlight>
                  <a:srgbClr val="008080"/>
                </a:highlight>
              </a:rPr>
              <a:t>Plans are already underway for the 2024 IUOTA Conference. Our location and Host, coming soon.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highlight>
                  <a:srgbClr val="800000"/>
                </a:highlight>
              </a:rPr>
              <a:t>Hope to see you there. </a:t>
            </a:r>
          </a:p>
        </p:txBody>
      </p:sp>
    </p:spTree>
    <p:extLst>
      <p:ext uri="{BB962C8B-B14F-4D97-AF65-F5344CB8AC3E}">
        <p14:creationId xmlns:p14="http://schemas.microsoft.com/office/powerpoint/2010/main" val="14697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2" name="Rectangle 5161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05507502-049A-4466-915C-96BE6B461238" descr="IMG_6227.jpg">
            <a:extLst>
              <a:ext uri="{FF2B5EF4-FFF2-40B4-BE49-F238E27FC236}">
                <a16:creationId xmlns:a16="http://schemas.microsoft.com/office/drawing/2014/main" id="{C32CE82B-2414-9CB4-91C4-BB4E9DB8A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7" r="-4" b="-4"/>
          <a:stretch/>
        </p:blipFill>
        <p:spPr bwMode="auto">
          <a:xfrm>
            <a:off x="20" y="10"/>
            <a:ext cx="3728839" cy="41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A4FB5F94-72BC-4B6C-A782-C7153FDD5414" descr="IMG_6229.jpg">
            <a:extLst>
              <a:ext uri="{FF2B5EF4-FFF2-40B4-BE49-F238E27FC236}">
                <a16:creationId xmlns:a16="http://schemas.microsoft.com/office/drawing/2014/main" id="{3FA286D3-A5C2-BB29-2CBC-285E9343F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5" r="3" b="3"/>
          <a:stretch/>
        </p:blipFill>
        <p:spPr bwMode="auto"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2" r="-1" b="-1"/>
          <a:stretch/>
        </p:blipFill>
        <p:spPr bwMode="auto"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454C4CE7-11C1-44E6-A65C-5A7C26DD8DE7" descr="IMG_6233.jpg">
            <a:extLst>
              <a:ext uri="{FF2B5EF4-FFF2-40B4-BE49-F238E27FC236}">
                <a16:creationId xmlns:a16="http://schemas.microsoft.com/office/drawing/2014/main" id="{383B5EC4-3408-8B7E-88D5-185D3EA65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7" b="19207"/>
          <a:stretch/>
        </p:blipFill>
        <p:spPr bwMode="auto"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97691"/>
            <a:ext cx="5395975" cy="205865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Years of knowledge in the industry under one roof for 2 days.</a:t>
            </a:r>
          </a:p>
          <a:p>
            <a:pPr algn="l"/>
            <a:r>
              <a:rPr lang="en-US" dirty="0"/>
              <a:t>Great presentations and lots of new tools. </a:t>
            </a:r>
          </a:p>
        </p:txBody>
      </p:sp>
    </p:spTree>
    <p:extLst>
      <p:ext uri="{BB962C8B-B14F-4D97-AF65-F5344CB8AC3E}">
        <p14:creationId xmlns:p14="http://schemas.microsoft.com/office/powerpoint/2010/main" val="193966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50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17DC961F-25B7-48F5-A079-D02872762A56" descr="IMG_6232.jpg">
            <a:extLst>
              <a:ext uri="{FF2B5EF4-FFF2-40B4-BE49-F238E27FC236}">
                <a16:creationId xmlns:a16="http://schemas.microsoft.com/office/drawing/2014/main" id="{75C76257-E516-C2EB-0159-9DDED22EF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r="-2" b="4299"/>
          <a:stretch/>
        </p:blipFill>
        <p:spPr bwMode="auto">
          <a:xfrm>
            <a:off x="3505504" y="68954"/>
            <a:ext cx="6194805" cy="5163934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8B70EB62-07E1-43D7-ACC9-8D22A2DADAFC" descr="IMG_6235.jpg">
            <a:extLst>
              <a:ext uri="{FF2B5EF4-FFF2-40B4-BE49-F238E27FC236}">
                <a16:creationId xmlns:a16="http://schemas.microsoft.com/office/drawing/2014/main" id="{8B997CEF-4107-CD70-F640-5D1878E92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" b="2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E8C5F18C-50B6-4A3B-AAE6-0061ED837F1E" descr="IMG_6230.jpg">
            <a:extLst>
              <a:ext uri="{FF2B5EF4-FFF2-40B4-BE49-F238E27FC236}">
                <a16:creationId xmlns:a16="http://schemas.microsoft.com/office/drawing/2014/main" id="{2DC8C371-8C0A-445F-BA07-092DAF972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r="20170" b="-3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301842"/>
            <a:ext cx="6801056" cy="106905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National Grid and Irby both went above and beyond </a:t>
            </a:r>
          </a:p>
        </p:txBody>
      </p:sp>
    </p:spTree>
    <p:extLst>
      <p:ext uri="{BB962C8B-B14F-4D97-AF65-F5344CB8AC3E}">
        <p14:creationId xmlns:p14="http://schemas.microsoft.com/office/powerpoint/2010/main" val="302935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C1E8E201-2706-4E9B-BF4E-3F5A9AB74AD7" descr="IMG_6271.jpg">
            <a:extLst>
              <a:ext uri="{FF2B5EF4-FFF2-40B4-BE49-F238E27FC236}">
                <a16:creationId xmlns:a16="http://schemas.microsoft.com/office/drawing/2014/main" id="{C6DE7E31-11B3-B924-E4EA-39D6CB742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 r="-1" b="5550"/>
          <a:stretch/>
        </p:blipFill>
        <p:spPr bwMode="auto">
          <a:xfrm>
            <a:off x="3238" y="-73607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3F0AF065-DA93-4795-8FB9-29260AAA89E1" descr="IMG_6240.jpg">
            <a:extLst>
              <a:ext uri="{FF2B5EF4-FFF2-40B4-BE49-F238E27FC236}">
                <a16:creationId xmlns:a16="http://schemas.microsoft.com/office/drawing/2014/main" id="{06488A6B-A485-92DE-9E1F-B2BF3873C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5" b="14776"/>
          <a:stretch/>
        </p:blipFill>
        <p:spPr bwMode="auto">
          <a:xfrm>
            <a:off x="3731337" y="144129"/>
            <a:ext cx="5062022" cy="4219656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5B9317BA-16F3-44C9-95E4-010D95E003E1" descr="IMG_6239.jpg">
            <a:extLst>
              <a:ext uri="{FF2B5EF4-FFF2-40B4-BE49-F238E27FC236}">
                <a16:creationId xmlns:a16="http://schemas.microsoft.com/office/drawing/2014/main" id="{7D2D0130-E928-A338-6C49-C3E200A0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" b="2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5CCE345A-4D20-462A-8301-F2985571D498" descr="IMG_6241.jpg">
            <a:extLst>
              <a:ext uri="{FF2B5EF4-FFF2-40B4-BE49-F238E27FC236}">
                <a16:creationId xmlns:a16="http://schemas.microsoft.com/office/drawing/2014/main" id="{B7E5B8A0-B192-CF06-A1B8-4925B9824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r="-4" b="-4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4924338"/>
            <a:ext cx="6801056" cy="144655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The years of experience and knowledge shared during the conference was incredible. </a:t>
            </a:r>
          </a:p>
          <a:p>
            <a:pPr algn="l"/>
            <a:r>
              <a:rPr lang="en-US" dirty="0"/>
              <a:t>So much information available to take back home and make improvements where needed.</a:t>
            </a:r>
          </a:p>
        </p:txBody>
      </p:sp>
    </p:spTree>
    <p:extLst>
      <p:ext uri="{BB962C8B-B14F-4D97-AF65-F5344CB8AC3E}">
        <p14:creationId xmlns:p14="http://schemas.microsoft.com/office/powerpoint/2010/main" val="89728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8370" y="3945418"/>
            <a:ext cx="4937936" cy="2123688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The hotel and convention center staff did an amazing job through out the conference. </a:t>
            </a:r>
          </a:p>
          <a:p>
            <a:pPr algn="l"/>
            <a:r>
              <a:rPr lang="en-US" sz="2000" dirty="0"/>
              <a:t>The vendors all hit homeruns during their 5 minutes showcase. </a:t>
            </a:r>
          </a:p>
        </p:txBody>
      </p:sp>
      <p:sp>
        <p:nvSpPr>
          <p:cNvPr id="8235" name="Freeform: Shape 823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37" name="Freeform: Shape 823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8" name="B30A6AB0-33EE-4767-B140-B4180807E9A8" descr="IMG_6252.jpg">
            <a:extLst>
              <a:ext uri="{FF2B5EF4-FFF2-40B4-BE49-F238E27FC236}">
                <a16:creationId xmlns:a16="http://schemas.microsoft.com/office/drawing/2014/main" id="{0F8333B1-E93B-E27A-0CAE-8C428EE53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2" r="-1" b="3098"/>
          <a:stretch/>
        </p:blipFill>
        <p:spPr bwMode="auto"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27B3CF79-BC2B-4146-B09A-7B5C8D129AF0" descr="IMG_6251.jpg">
            <a:extLst>
              <a:ext uri="{FF2B5EF4-FFF2-40B4-BE49-F238E27FC236}">
                <a16:creationId xmlns:a16="http://schemas.microsoft.com/office/drawing/2014/main" id="{9BC08DD3-9F85-C45B-7C69-02DF9B875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r="20284" b="-1"/>
          <a:stretch/>
        </p:blipFill>
        <p:spPr bwMode="auto"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9" name="Oval 823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5" name="ECE1786C-9A4B-4925-BEFE-D9474426B90E" descr="IMG_6242.jpg">
            <a:extLst>
              <a:ext uri="{FF2B5EF4-FFF2-40B4-BE49-F238E27FC236}">
                <a16:creationId xmlns:a16="http://schemas.microsoft.com/office/drawing/2014/main" id="{5485BA72-E3DF-722B-3910-929C07E32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5002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1" name="Freeform: Shape 8240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EAC242C3-3371-457C-B74C-5BAA172B624B" descr="IMG_6250.jpg">
            <a:extLst>
              <a:ext uri="{FF2B5EF4-FFF2-40B4-BE49-F238E27FC236}">
                <a16:creationId xmlns:a16="http://schemas.microsoft.com/office/drawing/2014/main" id="{C61C7E4A-2279-CAEA-6CAF-522E4C8C4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4" r="2" b="10162"/>
          <a:stretch/>
        </p:blipFill>
        <p:spPr bwMode="auto"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3" name="Freeform: Shape 8242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48B31C4C-E42F-4685-8B9B-9F057AC6A0F4" descr="IMG_6238.jpg">
            <a:extLst>
              <a:ext uri="{FF2B5EF4-FFF2-40B4-BE49-F238E27FC236}">
                <a16:creationId xmlns:a16="http://schemas.microsoft.com/office/drawing/2014/main" id="{A43F8986-372E-DEE2-59E5-8B327A78B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1" r="-2" b="4503"/>
          <a:stretch/>
        </p:blipFill>
        <p:spPr bwMode="auto"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69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62" name="Rectangle 9261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6B17B4DA-7E54-414B-B8FA-279DDD41DF39" descr="IMG_6280.jpg">
            <a:extLst>
              <a:ext uri="{FF2B5EF4-FFF2-40B4-BE49-F238E27FC236}">
                <a16:creationId xmlns:a16="http://schemas.microsoft.com/office/drawing/2014/main" id="{C68BA433-DA84-D28B-AE7A-65C42F334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0" r="-1" b="31441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223B219D-5FD9-449C-B103-02D225AF91E5" descr="IMG_8495.jpg">
            <a:extLst>
              <a:ext uri="{FF2B5EF4-FFF2-40B4-BE49-F238E27FC236}">
                <a16:creationId xmlns:a16="http://schemas.microsoft.com/office/drawing/2014/main" id="{113011F5-E98A-E20C-6F5D-4C6052B56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1" b="1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D4B8897C-5D19-4263-9FB8-63C25DC25F9C" descr="IMG_6285.jpg">
            <a:extLst>
              <a:ext uri="{FF2B5EF4-FFF2-40B4-BE49-F238E27FC236}">
                <a16:creationId xmlns:a16="http://schemas.microsoft.com/office/drawing/2014/main" id="{77BC1CBB-51C1-8656-9856-860AF0057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46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33869089-3C57-45D0-8D01-0A732B504204" descr="IMG_6282.jpg">
            <a:extLst>
              <a:ext uri="{FF2B5EF4-FFF2-40B4-BE49-F238E27FC236}">
                <a16:creationId xmlns:a16="http://schemas.microsoft.com/office/drawing/2014/main" id="{8127C3E1-0F47-9E21-7C6E-2815E1DC8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075"/>
          <a:stretch/>
        </p:blipFill>
        <p:spPr bwMode="auto">
          <a:xfrm>
            <a:off x="8653074" y="-3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r>
              <a:rPr lang="en-US" sz="3700" dirty="0"/>
              <a:t>Danny Raines and David McPeak, both gave us so much information.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Rectangle 2107">
            <a:extLst>
              <a:ext uri="{FF2B5EF4-FFF2-40B4-BE49-F238E27FC236}">
                <a16:creationId xmlns:a16="http://schemas.microsoft.com/office/drawing/2014/main" id="{C9044227-071D-4831-94D0-C92D4840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Substations, Transmission lines, and other inspections can now be performed by robots and drones with infrared cameras.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051" name="E83BB08B-1205-48A2-9E59-A22C7A0F6EC6" descr="IMG_6244.jpg">
            <a:extLst>
              <a:ext uri="{FF2B5EF4-FFF2-40B4-BE49-F238E27FC236}">
                <a16:creationId xmlns:a16="http://schemas.microsoft.com/office/drawing/2014/main" id="{0950F06E-D641-050D-3E21-E0816A186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3614" b="4"/>
          <a:stretch/>
        </p:blipFill>
        <p:spPr bwMode="auto">
          <a:xfrm>
            <a:off x="20" y="2"/>
            <a:ext cx="3834650" cy="3333747"/>
          </a:xfrm>
          <a:custGeom>
            <a:avLst/>
            <a:gdLst/>
            <a:ahLst/>
            <a:cxnLst/>
            <a:rect l="l" t="t" r="r" b="b"/>
            <a:pathLst>
              <a:path w="3834670" h="3333747">
                <a:moveTo>
                  <a:pt x="0" y="0"/>
                </a:moveTo>
                <a:lnTo>
                  <a:pt x="3066495" y="0"/>
                </a:lnTo>
                <a:lnTo>
                  <a:pt x="3427241" y="1211943"/>
                </a:lnTo>
                <a:lnTo>
                  <a:pt x="3834670" y="3333747"/>
                </a:lnTo>
                <a:lnTo>
                  <a:pt x="0" y="333374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599DC039-3D4E-49C7-8412-745E4265DC19" descr="IMG_6247.jpg">
            <a:extLst>
              <a:ext uri="{FF2B5EF4-FFF2-40B4-BE49-F238E27FC236}">
                <a16:creationId xmlns:a16="http://schemas.microsoft.com/office/drawing/2014/main" id="{FD156969-B048-E02E-5A23-F5717ADA7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r="7705" b="-1"/>
          <a:stretch/>
        </p:blipFill>
        <p:spPr bwMode="auto">
          <a:xfrm>
            <a:off x="1" y="3562350"/>
            <a:ext cx="3986041" cy="3295650"/>
          </a:xfrm>
          <a:custGeom>
            <a:avLst/>
            <a:gdLst/>
            <a:ahLst/>
            <a:cxnLst/>
            <a:rect l="l" t="t" r="r" b="b"/>
            <a:pathLst>
              <a:path w="3986041" h="3295650">
                <a:moveTo>
                  <a:pt x="3878566" y="0"/>
                </a:moveTo>
                <a:lnTo>
                  <a:pt x="3986041" y="559707"/>
                </a:lnTo>
                <a:lnTo>
                  <a:pt x="3751724" y="3295650"/>
                </a:lnTo>
                <a:lnTo>
                  <a:pt x="0" y="329565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0" name="Group 2109">
            <a:extLst>
              <a:ext uri="{FF2B5EF4-FFF2-40B4-BE49-F238E27FC236}">
                <a16:creationId xmlns:a16="http://schemas.microsoft.com/office/drawing/2014/main" id="{C27F758D-B23C-459E-AD21-6621782C7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8" y="0"/>
            <a:ext cx="1339053" cy="6858000"/>
            <a:chOff x="2748588" y="0"/>
            <a:chExt cx="1339053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08DD5D69-A882-48D7-ACFB-68E2DC6B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52" name="E5B0DAEF-1C49-4419-B324-AADA9842CB8D" descr="IMG_6245.jpg">
            <a:extLst>
              <a:ext uri="{FF2B5EF4-FFF2-40B4-BE49-F238E27FC236}">
                <a16:creationId xmlns:a16="http://schemas.microsoft.com/office/drawing/2014/main" id="{D718AF9F-DD92-B068-CFC3-030F8FDCC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r="16076"/>
          <a:stretch/>
        </p:blipFill>
        <p:spPr bwMode="auto">
          <a:xfrm>
            <a:off x="8240079" y="-1"/>
            <a:ext cx="3951921" cy="6858000"/>
          </a:xfrm>
          <a:custGeom>
            <a:avLst/>
            <a:gdLst/>
            <a:ahLst/>
            <a:cxnLst/>
            <a:rect l="l" t="t" r="r" b="b"/>
            <a:pathLst>
              <a:path w="3951921" h="6858000">
                <a:moveTo>
                  <a:pt x="224707" y="0"/>
                </a:moveTo>
                <a:lnTo>
                  <a:pt x="3951921" y="0"/>
                </a:lnTo>
                <a:lnTo>
                  <a:pt x="3951921" y="6858000"/>
                </a:lnTo>
                <a:lnTo>
                  <a:pt x="886146" y="6858000"/>
                </a:lnTo>
                <a:lnTo>
                  <a:pt x="558800" y="5721062"/>
                </a:lnTo>
                <a:lnTo>
                  <a:pt x="0" y="27124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4" name="Group 2113">
            <a:extLst>
              <a:ext uri="{FF2B5EF4-FFF2-40B4-BE49-F238E27FC236}">
                <a16:creationId xmlns:a16="http://schemas.microsoft.com/office/drawing/2014/main" id="{57B65906-47BE-4CEA-9E50-301890FF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1339053" cy="6858000"/>
            <a:chOff x="2748588" y="0"/>
            <a:chExt cx="1339053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sp>
          <p:nvSpPr>
            <p:cNvPr id="2115" name="Freeform: Shape 2114">
              <a:extLst>
                <a:ext uri="{FF2B5EF4-FFF2-40B4-BE49-F238E27FC236}">
                  <a16:creationId xmlns:a16="http://schemas.microsoft.com/office/drawing/2014/main" id="{E9C1A977-5AC1-49DC-B315-CAB53CF6F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6" name="Freeform: Shape 2115">
              <a:extLst>
                <a:ext uri="{FF2B5EF4-FFF2-40B4-BE49-F238E27FC236}">
                  <a16:creationId xmlns:a16="http://schemas.microsoft.com/office/drawing/2014/main" id="{2AEEAD2A-AA94-4108-8639-95E861AE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03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9562D5EB-D80E-4E84-93BA-021F5BD6467E" descr="IMG_6290.jpg">
            <a:extLst>
              <a:ext uri="{FF2B5EF4-FFF2-40B4-BE49-F238E27FC236}">
                <a16:creationId xmlns:a16="http://schemas.microsoft.com/office/drawing/2014/main" id="{E2CA3254-64C3-1D0C-5858-45493F003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 b="8807"/>
          <a:stretch/>
        </p:blipFill>
        <p:spPr bwMode="auto">
          <a:xfrm>
            <a:off x="20" y="-3"/>
            <a:ext cx="12188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8BA4771D-EC4F-4B66-92A9-197EE2B6D717" descr="IMG_6291.jpg">
            <a:extLst>
              <a:ext uri="{FF2B5EF4-FFF2-40B4-BE49-F238E27FC236}">
                <a16:creationId xmlns:a16="http://schemas.microsoft.com/office/drawing/2014/main" id="{88B85C5C-B17A-0448-844A-AE505B466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1" b="4810"/>
          <a:stretch/>
        </p:blipFill>
        <p:spPr bwMode="auto">
          <a:xfrm>
            <a:off x="4406845" y="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E2B711F-182D-4C08-ABF6-B8FA6D0D312E" descr="IMG_6287.jpg">
            <a:extLst>
              <a:ext uri="{FF2B5EF4-FFF2-40B4-BE49-F238E27FC236}">
                <a16:creationId xmlns:a16="http://schemas.microsoft.com/office/drawing/2014/main" id="{9D721FF4-2702-3B04-8794-9FA7F7A29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r="-3" b="-3"/>
          <a:stretch/>
        </p:blipFill>
        <p:spPr bwMode="auto"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A1E9B9EC-B14B-4DCB-9534-911AD07D6DF6" descr="IMG_6289.jpg">
            <a:extLst>
              <a:ext uri="{FF2B5EF4-FFF2-40B4-BE49-F238E27FC236}">
                <a16:creationId xmlns:a16="http://schemas.microsoft.com/office/drawing/2014/main" id="{1C8B2DC4-FFE0-8F03-3A65-10DA5E5F6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2" r="1" b="1"/>
          <a:stretch/>
        </p:blipFill>
        <p:spPr bwMode="auto"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2A313-EFD3-7AF9-EC22-3A16F2E4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39" y="4224938"/>
            <a:ext cx="6801056" cy="1459355"/>
          </a:xfrm>
        </p:spPr>
        <p:txBody>
          <a:bodyPr anchor="b">
            <a:normAutofit/>
          </a:bodyPr>
          <a:lstStyle/>
          <a:p>
            <a:pPr algn="l"/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16A8-AC79-63EB-E835-70BBA1BA0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2739" y="5724112"/>
            <a:ext cx="6801056" cy="646785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7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229</Words>
  <Application>Microsoft Office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Calibri Light</vt:lpstr>
      <vt:lpstr>Office Theme</vt:lpstr>
      <vt:lpstr>Mark Taylor kicked off the 2023 conference in Niagara Falls introducing the IUOTA Board.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Danny Raines and David McPeak, both gave us so much information.</vt:lpstr>
      <vt:lpstr>Substations, Transmission lines, and other inspections can now be performed by robots and drones with infrared cameras.  </vt:lpstr>
      <vt:lpstr>PowerPoint Presentation</vt:lpstr>
      <vt:lpstr>Wayne with MADI delivered a perfect incident-free  presentation.</vt:lpstr>
      <vt:lpstr>So many new faces and connections made. </vt:lpstr>
      <vt:lpstr>Questions, Answers, and more questions.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Plans are already underway for the 2024 IUOTA Conference. Our location and Host, coming soon.</vt:lpstr>
      <vt:lpstr>Plans are already underway for the 2024 IUOTA Conference. Our location and Host, coming soon.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Taylor kicked off the 2023 conference in Niagara Falls introducing the IUOTA Board.</dc:title>
  <dc:creator>Mark Todd</dc:creator>
  <cp:lastModifiedBy>Mark Todd</cp:lastModifiedBy>
  <cp:revision>1</cp:revision>
  <dcterms:created xsi:type="dcterms:W3CDTF">2023-08-28T15:16:49Z</dcterms:created>
  <dcterms:modified xsi:type="dcterms:W3CDTF">2023-09-15T18:29:52Z</dcterms:modified>
</cp:coreProperties>
</file>