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3" r:id="rId4"/>
    <p:sldId id="265" r:id="rId5"/>
    <p:sldId id="274" r:id="rId6"/>
    <p:sldId id="275" r:id="rId7"/>
    <p:sldId id="266" r:id="rId8"/>
    <p:sldId id="272"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0" d="100"/>
          <a:sy n="100" d="100"/>
        </p:scale>
        <p:origin x="9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Geddes" userId="fefb8697-7973-4a4b-8ec8-ff1d75cb1c7b" providerId="ADAL" clId="{0E2E0873-F781-49C3-9B90-045355F2793D}"/>
    <pc:docChg chg="custSel modSld">
      <pc:chgData name="Mark Geddes" userId="fefb8697-7973-4a4b-8ec8-ff1d75cb1c7b" providerId="ADAL" clId="{0E2E0873-F781-49C3-9B90-045355F2793D}" dt="2026-10-09T15:46:17.207" v="23" actId="20577"/>
      <pc:docMkLst>
        <pc:docMk/>
      </pc:docMkLst>
      <pc:sldChg chg="modSp mod">
        <pc:chgData name="Mark Geddes" userId="fefb8697-7973-4a4b-8ec8-ff1d75cb1c7b" providerId="ADAL" clId="{0E2E0873-F781-49C3-9B90-045355F2793D}" dt="2026-10-09T15:46:17.207" v="23" actId="20577"/>
        <pc:sldMkLst>
          <pc:docMk/>
          <pc:sldMk cId="298373694" sldId="257"/>
        </pc:sldMkLst>
        <pc:spChg chg="mod">
          <ac:chgData name="Mark Geddes" userId="fefb8697-7973-4a4b-8ec8-ff1d75cb1c7b" providerId="ADAL" clId="{0E2E0873-F781-49C3-9B90-045355F2793D}" dt="2026-10-09T15:46:17.207" v="23" actId="20577"/>
          <ac:spMkLst>
            <pc:docMk/>
            <pc:sldMk cId="298373694" sldId="257"/>
            <ac:spMk id="7" creationId="{E4388602-A12C-E985-7D4B-D07134F281E2}"/>
          </ac:spMkLst>
        </pc:spChg>
      </pc:sldChg>
      <pc:sldChg chg="addSp delSp modSp mod setBg setClrOvrMap">
        <pc:chgData name="Mark Geddes" userId="fefb8697-7973-4a4b-8ec8-ff1d75cb1c7b" providerId="ADAL" clId="{0E2E0873-F781-49C3-9B90-045355F2793D}" dt="2026-10-09T15:45:36.794" v="5" actId="5793"/>
        <pc:sldMkLst>
          <pc:docMk/>
          <pc:sldMk cId="3703759585" sldId="266"/>
        </pc:sldMkLst>
        <pc:spChg chg="mod">
          <ac:chgData name="Mark Geddes" userId="fefb8697-7973-4a4b-8ec8-ff1d75cb1c7b" providerId="ADAL" clId="{0E2E0873-F781-49C3-9B90-045355F2793D}" dt="2026-10-09T15:45:36.794" v="5" actId="5793"/>
          <ac:spMkLst>
            <pc:docMk/>
            <pc:sldMk cId="3703759585" sldId="266"/>
            <ac:spMk id="5" creationId="{38AEADAE-1FAB-036F-49DD-1F13E211286E}"/>
          </ac:spMkLst>
        </pc:spChg>
        <pc:picChg chg="mod ord">
          <ac:chgData name="Mark Geddes" userId="fefb8697-7973-4a4b-8ec8-ff1d75cb1c7b" providerId="ADAL" clId="{0E2E0873-F781-49C3-9B90-045355F2793D}" dt="2026-10-09T15:45:25.589" v="4" actId="26606"/>
          <ac:picMkLst>
            <pc:docMk/>
            <pc:sldMk cId="3703759585" sldId="266"/>
            <ac:picMk id="6" creationId="{E01A18A4-EDBD-7369-4A84-AE123B64B1A6}"/>
          </ac:picMkLst>
        </pc:picChg>
        <pc:picChg chg="mod ord">
          <ac:chgData name="Mark Geddes" userId="fefb8697-7973-4a4b-8ec8-ff1d75cb1c7b" providerId="ADAL" clId="{0E2E0873-F781-49C3-9B90-045355F2793D}" dt="2026-10-09T15:45:25.589" v="4" actId="26606"/>
          <ac:picMkLst>
            <pc:docMk/>
            <pc:sldMk cId="3703759585" sldId="266"/>
            <ac:picMk id="8" creationId="{097277F9-2E2E-0F98-7D90-8930A6D88B30}"/>
          </ac:picMkLst>
        </pc:picChg>
        <pc:picChg chg="mod">
          <ac:chgData name="Mark Geddes" userId="fefb8697-7973-4a4b-8ec8-ff1d75cb1c7b" providerId="ADAL" clId="{0E2E0873-F781-49C3-9B90-045355F2793D}" dt="2026-10-09T15:45:25.589" v="4" actId="26606"/>
          <ac:picMkLst>
            <pc:docMk/>
            <pc:sldMk cId="3703759585" sldId="266"/>
            <ac:picMk id="10" creationId="{E3AEA7CC-F99C-89C7-81B6-8F9E1F7BF20F}"/>
          </ac:picMkLst>
        </pc:picChg>
        <pc:picChg chg="mod">
          <ac:chgData name="Mark Geddes" userId="fefb8697-7973-4a4b-8ec8-ff1d75cb1c7b" providerId="ADAL" clId="{0E2E0873-F781-49C3-9B90-045355F2793D}" dt="2026-10-09T15:45:25.589" v="4" actId="26606"/>
          <ac:picMkLst>
            <pc:docMk/>
            <pc:sldMk cId="3703759585" sldId="266"/>
            <ac:picMk id="12" creationId="{642FAA97-6A77-5A1A-FB4D-854FBC19D424}"/>
          </ac:picMkLst>
        </pc:picChg>
        <pc:picChg chg="mod">
          <ac:chgData name="Mark Geddes" userId="fefb8697-7973-4a4b-8ec8-ff1d75cb1c7b" providerId="ADAL" clId="{0E2E0873-F781-49C3-9B90-045355F2793D}" dt="2026-10-09T15:45:25.589" v="4" actId="26606"/>
          <ac:picMkLst>
            <pc:docMk/>
            <pc:sldMk cId="3703759585" sldId="266"/>
            <ac:picMk id="14" creationId="{73847444-668C-84CA-B833-43A5C86AAC31}"/>
          </ac:picMkLst>
        </pc:picChg>
        <pc:picChg chg="mod">
          <ac:chgData name="Mark Geddes" userId="fefb8697-7973-4a4b-8ec8-ff1d75cb1c7b" providerId="ADAL" clId="{0E2E0873-F781-49C3-9B90-045355F2793D}" dt="2026-10-09T15:45:25.589" v="4" actId="26606"/>
          <ac:picMkLst>
            <pc:docMk/>
            <pc:sldMk cId="3703759585" sldId="266"/>
            <ac:picMk id="16" creationId="{EAE8E764-0659-0A59-BCCB-7C4612138909}"/>
          </ac:picMkLst>
        </pc:picChg>
        <pc:cxnChg chg="add">
          <ac:chgData name="Mark Geddes" userId="fefb8697-7973-4a4b-8ec8-ff1d75cb1c7b" providerId="ADAL" clId="{0E2E0873-F781-49C3-9B90-045355F2793D}" dt="2026-10-09T15:45:25.589" v="4" actId="26606"/>
          <ac:cxnSpMkLst>
            <pc:docMk/>
            <pc:sldMk cId="3703759585" sldId="266"/>
            <ac:cxnSpMk id="7240" creationId="{6DA63E78-7704-45EF-B5D3-EADDF5D82674}"/>
          </ac:cxnSpMkLst>
        </pc:cxnChg>
      </pc:sldChg>
    </pc:docChg>
  </pc:docChgLst>
  <pc:docChgLst>
    <pc:chgData name="Guest User" userId="S::urn:spo:tenantanon#27fa3375-bc43-4de9-9c55-d12da0c8875a::" providerId="AD" clId="Web-{C981D2B7-1A0D-C91A-EA24-5AF52A028996}"/>
    <pc:docChg chg="modSld">
      <pc:chgData name="Guest User" userId="S::urn:spo:tenantanon#27fa3375-bc43-4de9-9c55-d12da0c8875a::" providerId="AD" clId="Web-{C981D2B7-1A0D-C91A-EA24-5AF52A028996}" dt="2026-09-25T08:58:34.020" v="3" actId="20577"/>
      <pc:docMkLst>
        <pc:docMk/>
      </pc:docMkLst>
      <pc:sldChg chg="modSp">
        <pc:chgData name="Guest User" userId="S::urn:spo:tenantanon#27fa3375-bc43-4de9-9c55-d12da0c8875a::" providerId="AD" clId="Web-{C981D2B7-1A0D-C91A-EA24-5AF52A028996}" dt="2026-09-25T08:57:21.177" v="0" actId="20577"/>
        <pc:sldMkLst>
          <pc:docMk/>
          <pc:sldMk cId="4071213418" sldId="258"/>
        </pc:sldMkLst>
        <pc:spChg chg="mod">
          <ac:chgData name="Guest User" userId="S::urn:spo:tenantanon#27fa3375-bc43-4de9-9c55-d12da0c8875a::" providerId="AD" clId="Web-{C981D2B7-1A0D-C91A-EA24-5AF52A028996}" dt="2026-09-25T08:57:21.177" v="0" actId="20577"/>
          <ac:spMkLst>
            <pc:docMk/>
            <pc:sldMk cId="4071213418" sldId="258"/>
            <ac:spMk id="3" creationId="{546CEC13-22DD-F592-1D2A-06BDCAFAEBE2}"/>
          </ac:spMkLst>
        </pc:spChg>
      </pc:sldChg>
      <pc:sldChg chg="modSp">
        <pc:chgData name="Guest User" userId="S::urn:spo:tenantanon#27fa3375-bc43-4de9-9c55-d12da0c8875a::" providerId="AD" clId="Web-{C981D2B7-1A0D-C91A-EA24-5AF52A028996}" dt="2026-09-25T08:58:34.020" v="3" actId="20577"/>
        <pc:sldMkLst>
          <pc:docMk/>
          <pc:sldMk cId="1538518350" sldId="265"/>
        </pc:sldMkLst>
        <pc:spChg chg="mod">
          <ac:chgData name="Guest User" userId="S::urn:spo:tenantanon#27fa3375-bc43-4de9-9c55-d12da0c8875a::" providerId="AD" clId="Web-{C981D2B7-1A0D-C91A-EA24-5AF52A028996}" dt="2026-09-25T08:58:34.020" v="3" actId="20577"/>
          <ac:spMkLst>
            <pc:docMk/>
            <pc:sldMk cId="1538518350" sldId="265"/>
            <ac:spMk id="8" creationId="{DA7D7841-9F62-9C63-44E7-90B71CF8DD3C}"/>
          </ac:spMkLst>
        </pc:spChg>
      </pc:sldChg>
      <pc:sldChg chg="modSp">
        <pc:chgData name="Guest User" userId="S::urn:spo:tenantanon#27fa3375-bc43-4de9-9c55-d12da0c8875a::" providerId="AD" clId="Web-{C981D2B7-1A0D-C91A-EA24-5AF52A028996}" dt="2026-09-25T08:58:05.583" v="1" actId="20577"/>
        <pc:sldMkLst>
          <pc:docMk/>
          <pc:sldMk cId="3198891814" sldId="273"/>
        </pc:sldMkLst>
        <pc:spChg chg="mod">
          <ac:chgData name="Guest User" userId="S::urn:spo:tenantanon#27fa3375-bc43-4de9-9c55-d12da0c8875a::" providerId="AD" clId="Web-{C981D2B7-1A0D-C91A-EA24-5AF52A028996}" dt="2026-09-25T08:58:05.583" v="1" actId="20577"/>
          <ac:spMkLst>
            <pc:docMk/>
            <pc:sldMk cId="3198891814" sldId="273"/>
            <ac:spMk id="9" creationId="{27B8AA85-A855-2718-AD79-CF3FD7DE161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C29AA-4447-AD37-8243-895D113405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2B2DF31-8CA9-0748-006A-26AE30EF30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E0FAB535-2326-7A38-3C3F-A80B2AF82E92}"/>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5" name="Footer Placeholder 4">
            <a:extLst>
              <a:ext uri="{FF2B5EF4-FFF2-40B4-BE49-F238E27FC236}">
                <a16:creationId xmlns:a16="http://schemas.microsoft.com/office/drawing/2014/main" id="{C10C018D-7F1A-B14A-F28B-AA9CDF3A731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D405F00-1BF8-6689-DAE4-ABB6D372A94E}"/>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3277736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857FA-9F41-1150-6DFA-E9538B1A278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5EBCFAC-EE93-2873-647F-256C2F5219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E2C37E9-310F-BBF1-BD7B-781637FBEAAC}"/>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5" name="Footer Placeholder 4">
            <a:extLst>
              <a:ext uri="{FF2B5EF4-FFF2-40B4-BE49-F238E27FC236}">
                <a16:creationId xmlns:a16="http://schemas.microsoft.com/office/drawing/2014/main" id="{F063075E-F717-753A-0ED4-666056C44DE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9B5AA9D-7B66-24DE-0152-5E38D1651FED}"/>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441049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E80DA-E118-8546-4D50-8621C19FB29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CC297E6-3A9C-FF34-F3E6-05F0EBC46E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5B6EE7-EDCE-6C78-EB07-05E0932102DE}"/>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5" name="Footer Placeholder 4">
            <a:extLst>
              <a:ext uri="{FF2B5EF4-FFF2-40B4-BE49-F238E27FC236}">
                <a16:creationId xmlns:a16="http://schemas.microsoft.com/office/drawing/2014/main" id="{6C313E76-E278-286B-6722-E795B22AAD9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76C29CE-C118-1221-D2FA-67DF1C054AF5}"/>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412200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A14FA-E651-55CA-B12D-C7AEC1C7400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95F41F8-06C1-F7F5-3B9E-018DE563D9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FDAA153-A986-C941-6CD9-BE8DB2ED34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C96C395-2DD7-4E52-3844-62BB1FD4FEFE}"/>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6" name="Footer Placeholder 5">
            <a:extLst>
              <a:ext uri="{FF2B5EF4-FFF2-40B4-BE49-F238E27FC236}">
                <a16:creationId xmlns:a16="http://schemas.microsoft.com/office/drawing/2014/main" id="{CC198472-1933-900F-EDD2-F5CA38EE7F3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645F5B4-3623-B4BA-5EC2-381AD977D07B}"/>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1504297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F9AA2-7357-C488-DCF7-12D53F5C504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C395C52-8D07-CCB3-E916-5BE3673758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8EC329-5ED2-C86F-B417-541961D40D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3311BE7-F5B7-39AE-DC74-45F7D6BFC8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7E25C7-0AE7-533F-2AC8-3B000F612A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F165C449-DD1E-BF41-6BFF-25C85CA4B058}"/>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8" name="Footer Placeholder 7">
            <a:extLst>
              <a:ext uri="{FF2B5EF4-FFF2-40B4-BE49-F238E27FC236}">
                <a16:creationId xmlns:a16="http://schemas.microsoft.com/office/drawing/2014/main" id="{612BA2D8-47CC-ED81-518B-2F859E1907C6}"/>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378AF71-ADDD-726E-821A-F93AC19C67E8}"/>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3700446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1622-7633-DE5A-39D6-AF644395F448}"/>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84A3110-0050-E67F-E260-4C4D47E43AFC}"/>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4" name="Footer Placeholder 3">
            <a:extLst>
              <a:ext uri="{FF2B5EF4-FFF2-40B4-BE49-F238E27FC236}">
                <a16:creationId xmlns:a16="http://schemas.microsoft.com/office/drawing/2014/main" id="{1F35CD7C-36EF-C42F-B9F8-83EA38139367}"/>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6552359-A208-1678-EAF3-EB0D073CE2E0}"/>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2224291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AF7E8-C492-E5C0-4A7D-EC8B51AF1365}"/>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3" name="Footer Placeholder 2">
            <a:extLst>
              <a:ext uri="{FF2B5EF4-FFF2-40B4-BE49-F238E27FC236}">
                <a16:creationId xmlns:a16="http://schemas.microsoft.com/office/drawing/2014/main" id="{D1FFFB42-D472-3CCD-80BD-ED54A1E25D4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278C5ED-291B-D39B-401D-D4A0461BB811}"/>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4210692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43E6F-4ECC-6B11-FEFF-BC9E25753A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E41CF90-8DFC-C4D4-7981-137232AE0D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FA28CC93-BF09-871D-5164-89196C051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9D5226-25C8-14D4-D299-9DA2108D8187}"/>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6" name="Footer Placeholder 5">
            <a:extLst>
              <a:ext uri="{FF2B5EF4-FFF2-40B4-BE49-F238E27FC236}">
                <a16:creationId xmlns:a16="http://schemas.microsoft.com/office/drawing/2014/main" id="{62C4646D-B5AB-8B7C-3219-29B7CA4DF06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4357163-2998-FD33-432D-C5333766F634}"/>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3470398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E20F-FEFC-409C-4D68-D6260A01A5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C5169950-2F65-4F90-E3C8-6521BD8454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8B1E8FF-18A9-F82A-89A7-A7D6283F5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F10DD5-52DC-D2C0-740C-E6E2243CACEB}"/>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6" name="Footer Placeholder 5">
            <a:extLst>
              <a:ext uri="{FF2B5EF4-FFF2-40B4-BE49-F238E27FC236}">
                <a16:creationId xmlns:a16="http://schemas.microsoft.com/office/drawing/2014/main" id="{D6497793-16A0-F0E3-AB57-9D17A9763E6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DA83194-FAE1-111C-2BBF-FFC1A158FFD2}"/>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147436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DD7F3-F4F1-9DC7-68C5-BB244BF052A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D99CDA7-8B03-5480-77DC-B055337B5F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DACF9B9-2884-F323-D45D-C478F9C2337F}"/>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5" name="Footer Placeholder 4">
            <a:extLst>
              <a:ext uri="{FF2B5EF4-FFF2-40B4-BE49-F238E27FC236}">
                <a16:creationId xmlns:a16="http://schemas.microsoft.com/office/drawing/2014/main" id="{48701374-5653-7A27-FB92-F353B329C6D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7CE7F3F-DA91-26F4-F5A1-7850843B55B1}"/>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3196937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E05796-7644-5669-52FB-E6F3EE813D6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02BEE31-FC8C-E3D6-8278-2542815E4E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FEBA952-7944-D362-A225-6F575D323D42}"/>
              </a:ext>
            </a:extLst>
          </p:cNvPr>
          <p:cNvSpPr>
            <a:spLocks noGrp="1"/>
          </p:cNvSpPr>
          <p:nvPr>
            <p:ph type="dt" sz="half" idx="10"/>
          </p:nvPr>
        </p:nvSpPr>
        <p:spPr/>
        <p:txBody>
          <a:bodyPr/>
          <a:lstStyle/>
          <a:p>
            <a:fld id="{E25F333F-01B8-4F02-A88C-47486455B578}" type="datetimeFigureOut">
              <a:rPr lang="en-CA" smtClean="0"/>
              <a:t>2026-10-14</a:t>
            </a:fld>
            <a:endParaRPr lang="en-CA"/>
          </a:p>
        </p:txBody>
      </p:sp>
      <p:sp>
        <p:nvSpPr>
          <p:cNvPr id="5" name="Footer Placeholder 4">
            <a:extLst>
              <a:ext uri="{FF2B5EF4-FFF2-40B4-BE49-F238E27FC236}">
                <a16:creationId xmlns:a16="http://schemas.microsoft.com/office/drawing/2014/main" id="{FFC8586F-8DD7-668A-6B0B-D79C89603BD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B1D7B90-0E6E-7A2A-3FC9-D70EC5BB2A52}"/>
              </a:ext>
            </a:extLst>
          </p:cNvPr>
          <p:cNvSpPr>
            <a:spLocks noGrp="1"/>
          </p:cNvSpPr>
          <p:nvPr>
            <p:ph type="sldNum" sz="quarter" idx="12"/>
          </p:nvPr>
        </p:nvSpPr>
        <p:spPr/>
        <p:txBody>
          <a:bodyPr/>
          <a:lstStyle/>
          <a:p>
            <a:fld id="{2BDD917B-25B7-4B3A-B099-9AD12392FEEC}" type="slidenum">
              <a:rPr lang="en-CA" smtClean="0"/>
              <a:t>‹#›</a:t>
            </a:fld>
            <a:endParaRPr lang="en-CA"/>
          </a:p>
        </p:txBody>
      </p:sp>
    </p:spTree>
    <p:extLst>
      <p:ext uri="{BB962C8B-B14F-4D97-AF65-F5344CB8AC3E}">
        <p14:creationId xmlns:p14="http://schemas.microsoft.com/office/powerpoint/2010/main" val="3571882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99013B-6305-9C71-FFC3-E002FB1F6B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304EDB8-2B36-9B23-F83C-46ED1B1EBE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C6E625C-EC85-3BA0-16D2-CB13A4BF5B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25F333F-01B8-4F02-A88C-47486455B578}" type="datetimeFigureOut">
              <a:rPr lang="en-CA" smtClean="0"/>
              <a:t>2026-10-14</a:t>
            </a:fld>
            <a:endParaRPr lang="en-CA"/>
          </a:p>
        </p:txBody>
      </p:sp>
      <p:sp>
        <p:nvSpPr>
          <p:cNvPr id="5" name="Footer Placeholder 4">
            <a:extLst>
              <a:ext uri="{FF2B5EF4-FFF2-40B4-BE49-F238E27FC236}">
                <a16:creationId xmlns:a16="http://schemas.microsoft.com/office/drawing/2014/main" id="{7791B37B-C1FB-D1A5-3A11-4F22E7D8C2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3C44CD57-D955-E9C1-AE3E-568A190006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DD917B-25B7-4B3A-B099-9AD12392FEEC}" type="slidenum">
              <a:rPr lang="en-CA" smtClean="0"/>
              <a:t>‹#›</a:t>
            </a:fld>
            <a:endParaRPr lang="en-CA"/>
          </a:p>
        </p:txBody>
      </p:sp>
    </p:spTree>
    <p:extLst>
      <p:ext uri="{BB962C8B-B14F-4D97-AF65-F5344CB8AC3E}">
        <p14:creationId xmlns:p14="http://schemas.microsoft.com/office/powerpoint/2010/main" val="2974580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urning stone resort casino opens reservations for the crescent, marking major milestone for new york’s largest meetings and conventions resort">
            <a:extLst>
              <a:ext uri="{FF2B5EF4-FFF2-40B4-BE49-F238E27FC236}">
                <a16:creationId xmlns:a16="http://schemas.microsoft.com/office/drawing/2014/main" id="{E42FB18A-5BDD-7DCE-7D9B-46D2F024415B}"/>
              </a:ext>
            </a:extLst>
          </p:cNvPr>
          <p:cNvPicPr>
            <a:picLocks noChangeAspect="1"/>
          </p:cNvPicPr>
          <p:nvPr/>
        </p:nvPicPr>
        <p:blipFill>
          <a:blip r:embed="rId2"/>
          <a:srcRect t="14092" b="374"/>
          <a:stretch>
            <a:fillRect/>
          </a:stretch>
        </p:blipFill>
        <p:spPr>
          <a:xfrm>
            <a:off x="0" y="0"/>
            <a:ext cx="12192001" cy="7120647"/>
          </a:xfrm>
          <a:prstGeom prst="rect">
            <a:avLst/>
          </a:prstGeom>
        </p:spPr>
      </p:pic>
      <p:sp>
        <p:nvSpPr>
          <p:cNvPr id="6" name="Subtitle 2">
            <a:extLst>
              <a:ext uri="{FF2B5EF4-FFF2-40B4-BE49-F238E27FC236}">
                <a16:creationId xmlns:a16="http://schemas.microsoft.com/office/drawing/2014/main" id="{88060FBE-790F-C5B1-1692-1EF84EE37E8F}"/>
              </a:ext>
            </a:extLst>
          </p:cNvPr>
          <p:cNvSpPr txBox="1">
            <a:spLocks/>
          </p:cNvSpPr>
          <p:nvPr/>
        </p:nvSpPr>
        <p:spPr>
          <a:xfrm>
            <a:off x="0" y="177740"/>
            <a:ext cx="7625863" cy="115475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sz="3200" b="1" dirty="0" err="1">
                <a:solidFill>
                  <a:schemeClr val="tx1">
                    <a:lumMod val="85000"/>
                    <a:lumOff val="15000"/>
                  </a:schemeClr>
                </a:solidFill>
              </a:rPr>
              <a:t>IUOTA</a:t>
            </a:r>
            <a:r>
              <a:rPr sz="3200" b="1" dirty="0">
                <a:solidFill>
                  <a:schemeClr val="tx1">
                    <a:lumMod val="85000"/>
                    <a:lumOff val="15000"/>
                  </a:schemeClr>
                </a:solidFill>
              </a:rPr>
              <a:t> 2026 | Verona, NY</a:t>
            </a:r>
          </a:p>
          <a:p>
            <a:pPr algn="l"/>
            <a:r>
              <a:rPr sz="3200" b="1" dirty="0">
                <a:solidFill>
                  <a:schemeClr val="tx1">
                    <a:lumMod val="85000"/>
                    <a:lumOff val="15000"/>
                  </a:schemeClr>
                </a:solidFill>
              </a:rPr>
              <a:t>Turning Stone Resort &amp; Casino</a:t>
            </a:r>
          </a:p>
        </p:txBody>
      </p:sp>
      <p:pic>
        <p:nvPicPr>
          <p:cNvPr id="2" name="Picture 1">
            <a:extLst>
              <a:ext uri="{FF2B5EF4-FFF2-40B4-BE49-F238E27FC236}">
                <a16:creationId xmlns:a16="http://schemas.microsoft.com/office/drawing/2014/main" id="{6371EA87-6A07-7A4E-1498-8B8A456B30A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5474" y="317765"/>
            <a:ext cx="1490345" cy="1014730"/>
          </a:xfrm>
          <a:prstGeom prst="rect">
            <a:avLst/>
          </a:prstGeom>
          <a:noFill/>
          <a:ln>
            <a:noFill/>
          </a:ln>
        </p:spPr>
      </p:pic>
      <p:pic>
        <p:nvPicPr>
          <p:cNvPr id="4" name="Picture 3">
            <a:extLst>
              <a:ext uri="{FF2B5EF4-FFF2-40B4-BE49-F238E27FC236}">
                <a16:creationId xmlns:a16="http://schemas.microsoft.com/office/drawing/2014/main" id="{23A63C9A-DC18-0919-B333-EEF6BF20CC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6181" y="1332495"/>
            <a:ext cx="1134110" cy="1134110"/>
          </a:xfrm>
          <a:prstGeom prst="rect">
            <a:avLst/>
          </a:prstGeom>
          <a:noFill/>
          <a:ln>
            <a:noFill/>
          </a:ln>
        </p:spPr>
      </p:pic>
      <p:pic>
        <p:nvPicPr>
          <p:cNvPr id="5" name="Picture 4">
            <a:extLst>
              <a:ext uri="{FF2B5EF4-FFF2-40B4-BE49-F238E27FC236}">
                <a16:creationId xmlns:a16="http://schemas.microsoft.com/office/drawing/2014/main" id="{84EE6B78-C710-F05C-B8F1-0D89C39422B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66472" y="1565857"/>
            <a:ext cx="1615440" cy="667385"/>
          </a:xfrm>
          <a:prstGeom prst="rect">
            <a:avLst/>
          </a:prstGeom>
          <a:noFill/>
          <a:ln>
            <a:noFill/>
          </a:ln>
        </p:spPr>
      </p:pic>
    </p:spTree>
    <p:extLst>
      <p:ext uri="{BB962C8B-B14F-4D97-AF65-F5344CB8AC3E}">
        <p14:creationId xmlns:p14="http://schemas.microsoft.com/office/powerpoint/2010/main" val="359772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4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8" name="Rectangle 3087">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CC3B412-7093-D74E-84E6-75954E12B9BC}"/>
              </a:ext>
            </a:extLst>
          </p:cNvPr>
          <p:cNvPicPr>
            <a:picLocks noChangeAspect="1"/>
          </p:cNvPicPr>
          <p:nvPr/>
        </p:nvPicPr>
        <p:blipFill>
          <a:blip r:embed="rId2">
            <a:extLst>
              <a:ext uri="{28A0092B-C50C-407E-A947-70E740481C1C}">
                <a14:useLocalDpi xmlns:a14="http://schemas.microsoft.com/office/drawing/2010/main" val="0"/>
              </a:ext>
            </a:extLst>
          </a:blip>
          <a:srcRect t="9218" r="-2" b="-2"/>
          <a:stretch>
            <a:fillRect/>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a:solidFill>
            <a:srgbClr val="FFFFFF">
              <a:shade val="85000"/>
            </a:srgbClr>
          </a:solidFill>
        </p:spPr>
      </p:pic>
      <p:pic>
        <p:nvPicPr>
          <p:cNvPr id="14" name="Picture 13">
            <a:extLst>
              <a:ext uri="{FF2B5EF4-FFF2-40B4-BE49-F238E27FC236}">
                <a16:creationId xmlns:a16="http://schemas.microsoft.com/office/drawing/2014/main" id="{A0C45439-DD5C-E812-5AC7-FA58CEE7D2AE}"/>
              </a:ext>
            </a:extLst>
          </p:cNvPr>
          <p:cNvPicPr>
            <a:picLocks noChangeAspect="1"/>
          </p:cNvPicPr>
          <p:nvPr/>
        </p:nvPicPr>
        <p:blipFill>
          <a:blip r:embed="rId3">
            <a:extLst>
              <a:ext uri="{28A0092B-C50C-407E-A947-70E740481C1C}">
                <a14:useLocalDpi xmlns:a14="http://schemas.microsoft.com/office/drawing/2010/main" val="0"/>
              </a:ext>
            </a:extLst>
          </a:blip>
          <a:srcRect t="2739" r="2" b="26548"/>
          <a:stretch>
            <a:fillRect/>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6319CA99-701E-C32C-4A81-AE8E0B69BE58}"/>
              </a:ext>
            </a:extLst>
          </p:cNvPr>
          <p:cNvPicPr>
            <a:picLocks noChangeAspect="1"/>
          </p:cNvPicPr>
          <p:nvPr/>
        </p:nvPicPr>
        <p:blipFill>
          <a:blip r:embed="rId4">
            <a:extLst>
              <a:ext uri="{28A0092B-C50C-407E-A947-70E740481C1C}">
                <a14:useLocalDpi xmlns:a14="http://schemas.microsoft.com/office/drawing/2010/main" val="0"/>
              </a:ext>
            </a:extLst>
          </a:blip>
          <a:srcRect t="8225" r="2" b="2"/>
          <a:stretch>
            <a:fillRect/>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a:solidFill>
            <a:srgbClr val="FFFFFF">
              <a:shade val="85000"/>
            </a:srgbClr>
          </a:solidFill>
        </p:spPr>
      </p:pic>
      <p:sp useBgFill="1">
        <p:nvSpPr>
          <p:cNvPr id="3090" name="Freeform: Shape 3089">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92" name="Freeform: Shape 3091">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94" name="Rectangle 3093">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96" name="Rectangle 3095">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46CEC13-22DD-F592-1D2A-06BDCAFAEBE2}"/>
              </a:ext>
            </a:extLst>
          </p:cNvPr>
          <p:cNvSpPr>
            <a:spLocks noGrp="1"/>
          </p:cNvSpPr>
          <p:nvPr>
            <p:ph idx="1"/>
          </p:nvPr>
        </p:nvSpPr>
        <p:spPr>
          <a:xfrm>
            <a:off x="448056" y="2258568"/>
            <a:ext cx="2807208" cy="3922776"/>
          </a:xfrm>
        </p:spPr>
        <p:txBody>
          <a:bodyPr vert="horz" lIns="91440" tIns="45720" rIns="91440" bIns="45720" rtlCol="0" anchor="t">
            <a:normAutofit lnSpcReduction="10000"/>
          </a:bodyPr>
          <a:lstStyle/>
          <a:p>
            <a:pPr marL="0" indent="0">
              <a:buNone/>
            </a:pPr>
            <a:r>
              <a:rPr lang="en-US" sz="1400" b="1" dirty="0"/>
              <a:t>Held August 17–19 at Turning Stone Resort &amp; Casino in Verona, New York, the program centered on safety, training and peer exchange—linking competence, speaking-up culture, leadership and emerging technology.</a:t>
            </a:r>
          </a:p>
          <a:p>
            <a:pPr marL="0" indent="0">
              <a:buNone/>
            </a:pPr>
            <a:r>
              <a:rPr lang="en-US" sz="1400" b="1" dirty="0"/>
              <a:t>Rich Paradie, IUOTA Chairperson, kicked off the 2026 conference welcoming guests followed by a recognition award to our past chairpersons Mark Taylor and Robert (Bo) Maryyanek for their dedicated leadership service over past years. Another award was given to Scott Baugh, Vendor Chairperson, for his continued commitment over many years with IUOTA. </a:t>
            </a:r>
          </a:p>
          <a:p>
            <a:pPr marL="0" indent="0">
              <a:buNone/>
            </a:pPr>
            <a:endParaRPr lang="en-US" sz="1400" b="1" dirty="0"/>
          </a:p>
        </p:txBody>
      </p:sp>
      <p:pic>
        <p:nvPicPr>
          <p:cNvPr id="12" name="Picture 11">
            <a:extLst>
              <a:ext uri="{FF2B5EF4-FFF2-40B4-BE49-F238E27FC236}">
                <a16:creationId xmlns:a16="http://schemas.microsoft.com/office/drawing/2014/main" id="{7473EE85-43CD-E015-A959-0A07C08B293B}"/>
              </a:ext>
            </a:extLst>
          </p:cNvPr>
          <p:cNvPicPr>
            <a:picLocks noChangeAspect="1"/>
          </p:cNvPicPr>
          <p:nvPr/>
        </p:nvPicPr>
        <p:blipFill>
          <a:blip r:embed="rId5">
            <a:extLst>
              <a:ext uri="{28A0092B-C50C-407E-A947-70E740481C1C}">
                <a14:useLocalDpi xmlns:a14="http://schemas.microsoft.com/office/drawing/2010/main" val="0"/>
              </a:ext>
            </a:extLst>
          </a:blip>
          <a:srcRect t="13377" r="-1" b="15573"/>
          <a:stretch>
            <a:fillRect/>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a:solidFill>
            <a:srgbClr val="FFFFFF">
              <a:shade val="85000"/>
            </a:srgbClr>
          </a:solidFill>
        </p:spPr>
      </p:pic>
    </p:spTree>
    <p:extLst>
      <p:ext uri="{BB962C8B-B14F-4D97-AF65-F5344CB8AC3E}">
        <p14:creationId xmlns:p14="http://schemas.microsoft.com/office/powerpoint/2010/main" val="4071213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ew image">
            <a:extLst>
              <a:ext uri="{FF2B5EF4-FFF2-40B4-BE49-F238E27FC236}">
                <a16:creationId xmlns:a16="http://schemas.microsoft.com/office/drawing/2014/main" id="{EC781CDE-B0C1-120F-46A8-4137B8D4F4EE}"/>
              </a:ext>
            </a:extLst>
          </p:cNvPr>
          <p:cNvPicPr>
            <a:picLocks noChangeAspect="1"/>
          </p:cNvPicPr>
          <p:nvPr/>
        </p:nvPicPr>
        <p:blipFill>
          <a:blip r:embed="rId2"/>
          <a:srcRect r="-2" b="31026"/>
          <a:stretch>
            <a:fillRect/>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8" name="Picture 7">
            <a:extLst>
              <a:ext uri="{FF2B5EF4-FFF2-40B4-BE49-F238E27FC236}">
                <a16:creationId xmlns:a16="http://schemas.microsoft.com/office/drawing/2014/main" id="{4F13614A-43E2-1E55-1F11-5906C2FA5824}"/>
              </a:ext>
            </a:extLst>
          </p:cNvPr>
          <p:cNvPicPr>
            <a:picLocks noChangeAspect="1"/>
          </p:cNvPicPr>
          <p:nvPr/>
        </p:nvPicPr>
        <p:blipFill>
          <a:blip r:embed="rId3">
            <a:extLst>
              <a:ext uri="{28A0092B-C50C-407E-A947-70E740481C1C}">
                <a14:useLocalDpi xmlns:a14="http://schemas.microsoft.com/office/drawing/2010/main" val="0"/>
              </a:ext>
            </a:extLst>
          </a:blip>
          <a:srcRect t="19410" r="-2" b="19407"/>
          <a:stretch>
            <a:fillRect/>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2" name="Freeform: Shape 41">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4" name="Freeform: Shape 43">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6" name="Rectangle 45">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48" name="Rectangle 47">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TextBox 8">
            <a:extLst>
              <a:ext uri="{FF2B5EF4-FFF2-40B4-BE49-F238E27FC236}">
                <a16:creationId xmlns:a16="http://schemas.microsoft.com/office/drawing/2014/main" id="{27B8AA85-A855-2718-AD79-CF3FD7DE161B}"/>
              </a:ext>
            </a:extLst>
          </p:cNvPr>
          <p:cNvSpPr txBox="1"/>
          <p:nvPr/>
        </p:nvSpPr>
        <p:spPr>
          <a:xfrm>
            <a:off x="448056" y="2512611"/>
            <a:ext cx="4832803" cy="3664351"/>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a:t>Jim Stokes, MEUA – host utility, and Chad Cravens, Irby – host vendor, delivered a welcome message to all guests of the conference. </a:t>
            </a:r>
          </a:p>
        </p:txBody>
      </p:sp>
    </p:spTree>
    <p:extLst>
      <p:ext uri="{BB962C8B-B14F-4D97-AF65-F5344CB8AC3E}">
        <p14:creationId xmlns:p14="http://schemas.microsoft.com/office/powerpoint/2010/main" val="3198891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87" name="Rectangle 618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16653CF-54CF-042B-95EB-4CD512741101}"/>
              </a:ext>
            </a:extLst>
          </p:cNvPr>
          <p:cNvPicPr>
            <a:picLocks noChangeAspect="1"/>
          </p:cNvPicPr>
          <p:nvPr/>
        </p:nvPicPr>
        <p:blipFill>
          <a:blip r:embed="rId2">
            <a:extLst>
              <a:ext uri="{28A0092B-C50C-407E-A947-70E740481C1C}">
                <a14:useLocalDpi xmlns:a14="http://schemas.microsoft.com/office/drawing/2010/main" val="0"/>
              </a:ext>
            </a:extLst>
          </a:blip>
          <a:srcRect t="9091" r="13529" b="-2"/>
          <a:stretch>
            <a:fillRect/>
          </a:stretch>
        </p:blipFill>
        <p:spPr>
          <a:xfrm>
            <a:off x="3523488" y="10"/>
            <a:ext cx="8668512" cy="6857990"/>
          </a:xfrm>
          <a:prstGeom prst="rect">
            <a:avLst/>
          </a:prstGeom>
        </p:spPr>
      </p:pic>
      <p:sp>
        <p:nvSpPr>
          <p:cNvPr id="6189" name="Rectangle 618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91" name="Rectangle 619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93" name="Rectangle 619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A7D7841-9F62-9C63-44E7-90B71CF8DD3C}"/>
              </a:ext>
            </a:extLst>
          </p:cNvPr>
          <p:cNvSpPr txBox="1"/>
          <p:nvPr/>
        </p:nvSpPr>
        <p:spPr>
          <a:xfrm>
            <a:off x="371094" y="2718054"/>
            <a:ext cx="3438906" cy="320725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dirty="0"/>
              <a:t>It was an incredible turnout at the 2026 IUOTA Conference! Our biggest attended conferences to date with over 200+ attended guests! </a:t>
            </a:r>
          </a:p>
          <a:p>
            <a:pPr indent="-228600">
              <a:lnSpc>
                <a:spcPct val="90000"/>
              </a:lnSpc>
              <a:spcAft>
                <a:spcPts val="600"/>
              </a:spcAft>
              <a:buFont typeface="Arial" panose="020B0604020202020204" pitchFamily="34" charset="0"/>
              <a:buChar char="•"/>
            </a:pPr>
            <a:endParaRPr lang="en-US" sz="1700"/>
          </a:p>
          <a:p>
            <a:pPr indent="-228600">
              <a:lnSpc>
                <a:spcPct val="90000"/>
              </a:lnSpc>
              <a:spcAft>
                <a:spcPts val="600"/>
              </a:spcAft>
              <a:buFont typeface="Arial" panose="020B0604020202020204" pitchFamily="34" charset="0"/>
              <a:buChar char="•"/>
            </a:pPr>
            <a:r>
              <a:rPr lang="en-US" sz="1700" dirty="0"/>
              <a:t>A huge thank you to our host utility - Municipal Electric Utilities Association (MEUA) and host vendor – Irby. </a:t>
            </a:r>
          </a:p>
          <a:p>
            <a:pPr indent="-228600">
              <a:lnSpc>
                <a:spcPct val="90000"/>
              </a:lnSpc>
              <a:spcAft>
                <a:spcPts val="600"/>
              </a:spcAft>
              <a:buFont typeface="Arial" panose="020B0604020202020204" pitchFamily="34" charset="0"/>
              <a:buChar char="•"/>
            </a:pPr>
            <a:endParaRPr lang="en-US" sz="1700"/>
          </a:p>
        </p:txBody>
      </p:sp>
    </p:spTree>
    <p:extLst>
      <p:ext uri="{BB962C8B-B14F-4D97-AF65-F5344CB8AC3E}">
        <p14:creationId xmlns:p14="http://schemas.microsoft.com/office/powerpoint/2010/main" val="1538518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AB13476-CE21-4746-B044-FD491AC84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328" y="2423160"/>
            <a:ext cx="3877056" cy="18288"/>
          </a:xfrm>
          <a:custGeom>
            <a:avLst/>
            <a:gdLst>
              <a:gd name="csX0" fmla="*/ 0 w 3877056"/>
              <a:gd name="csY0" fmla="*/ 0 h 18288"/>
              <a:gd name="csX1" fmla="*/ 723717 w 3877056"/>
              <a:gd name="csY1" fmla="*/ 0 h 18288"/>
              <a:gd name="csX2" fmla="*/ 1447434 w 3877056"/>
              <a:gd name="csY2" fmla="*/ 0 h 18288"/>
              <a:gd name="csX3" fmla="*/ 1977299 w 3877056"/>
              <a:gd name="csY3" fmla="*/ 0 h 18288"/>
              <a:gd name="csX4" fmla="*/ 2623475 w 3877056"/>
              <a:gd name="csY4" fmla="*/ 0 h 18288"/>
              <a:gd name="csX5" fmla="*/ 3192109 w 3877056"/>
              <a:gd name="csY5" fmla="*/ 0 h 18288"/>
              <a:gd name="csX6" fmla="*/ 3877056 w 3877056"/>
              <a:gd name="csY6" fmla="*/ 0 h 18288"/>
              <a:gd name="csX7" fmla="*/ 3877056 w 3877056"/>
              <a:gd name="csY7" fmla="*/ 18288 h 18288"/>
              <a:gd name="csX8" fmla="*/ 3230880 w 3877056"/>
              <a:gd name="csY8" fmla="*/ 18288 h 18288"/>
              <a:gd name="csX9" fmla="*/ 2662245 w 3877056"/>
              <a:gd name="csY9" fmla="*/ 18288 h 18288"/>
              <a:gd name="csX10" fmla="*/ 2016069 w 3877056"/>
              <a:gd name="csY10" fmla="*/ 18288 h 18288"/>
              <a:gd name="csX11" fmla="*/ 1408664 w 3877056"/>
              <a:gd name="csY11" fmla="*/ 18288 h 18288"/>
              <a:gd name="csX12" fmla="*/ 840029 w 3877056"/>
              <a:gd name="csY12" fmla="*/ 18288 h 18288"/>
              <a:gd name="csX13" fmla="*/ 0 w 3877056"/>
              <a:gd name="csY13" fmla="*/ 18288 h 18288"/>
              <a:gd name="csX14" fmla="*/ 0 w 3877056"/>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77056" h="18288" fill="none" extrusionOk="0">
                <a:moveTo>
                  <a:pt x="0" y="0"/>
                </a:moveTo>
                <a:cubicBezTo>
                  <a:pt x="155902" y="14477"/>
                  <a:pt x="567164" y="18992"/>
                  <a:pt x="723717" y="0"/>
                </a:cubicBezTo>
                <a:cubicBezTo>
                  <a:pt x="880270" y="-18992"/>
                  <a:pt x="1230427" y="-33316"/>
                  <a:pt x="1447434" y="0"/>
                </a:cubicBezTo>
                <a:cubicBezTo>
                  <a:pt x="1664441" y="33316"/>
                  <a:pt x="1866557" y="5702"/>
                  <a:pt x="1977299" y="0"/>
                </a:cubicBezTo>
                <a:cubicBezTo>
                  <a:pt x="2088041" y="-5702"/>
                  <a:pt x="2302485" y="24099"/>
                  <a:pt x="2623475" y="0"/>
                </a:cubicBezTo>
                <a:cubicBezTo>
                  <a:pt x="2944465" y="-24099"/>
                  <a:pt x="2993399" y="-19795"/>
                  <a:pt x="3192109" y="0"/>
                </a:cubicBezTo>
                <a:cubicBezTo>
                  <a:pt x="3390819" y="19795"/>
                  <a:pt x="3581349" y="-26551"/>
                  <a:pt x="3877056" y="0"/>
                </a:cubicBezTo>
                <a:cubicBezTo>
                  <a:pt x="3877095" y="7328"/>
                  <a:pt x="3877675" y="9982"/>
                  <a:pt x="3877056" y="18288"/>
                </a:cubicBezTo>
                <a:cubicBezTo>
                  <a:pt x="3576596" y="42394"/>
                  <a:pt x="3502355" y="16962"/>
                  <a:pt x="3230880" y="18288"/>
                </a:cubicBezTo>
                <a:cubicBezTo>
                  <a:pt x="2959405" y="19614"/>
                  <a:pt x="2924948" y="18543"/>
                  <a:pt x="2662245" y="18288"/>
                </a:cubicBezTo>
                <a:cubicBezTo>
                  <a:pt x="2399543" y="18033"/>
                  <a:pt x="2231855" y="26028"/>
                  <a:pt x="2016069" y="18288"/>
                </a:cubicBezTo>
                <a:cubicBezTo>
                  <a:pt x="1800283" y="10548"/>
                  <a:pt x="1665927" y="755"/>
                  <a:pt x="1408664" y="18288"/>
                </a:cubicBezTo>
                <a:cubicBezTo>
                  <a:pt x="1151402" y="35821"/>
                  <a:pt x="1016899" y="28407"/>
                  <a:pt x="840029" y="18288"/>
                </a:cubicBezTo>
                <a:cubicBezTo>
                  <a:pt x="663160" y="8169"/>
                  <a:pt x="304031" y="-14425"/>
                  <a:pt x="0" y="18288"/>
                </a:cubicBezTo>
                <a:cubicBezTo>
                  <a:pt x="-593" y="9736"/>
                  <a:pt x="244" y="6610"/>
                  <a:pt x="0" y="0"/>
                </a:cubicBezTo>
                <a:close/>
              </a:path>
              <a:path w="3877056" h="18288" stroke="0" extrusionOk="0">
                <a:moveTo>
                  <a:pt x="0" y="0"/>
                </a:moveTo>
                <a:cubicBezTo>
                  <a:pt x="205869" y="28368"/>
                  <a:pt x="460328" y="6409"/>
                  <a:pt x="646176" y="0"/>
                </a:cubicBezTo>
                <a:cubicBezTo>
                  <a:pt x="832024" y="-6409"/>
                  <a:pt x="1043494" y="26447"/>
                  <a:pt x="1331123" y="0"/>
                </a:cubicBezTo>
                <a:cubicBezTo>
                  <a:pt x="1618752" y="-26447"/>
                  <a:pt x="1675797" y="-26969"/>
                  <a:pt x="1938528" y="0"/>
                </a:cubicBezTo>
                <a:cubicBezTo>
                  <a:pt x="2201259" y="26969"/>
                  <a:pt x="2439942" y="23453"/>
                  <a:pt x="2662245" y="0"/>
                </a:cubicBezTo>
                <a:cubicBezTo>
                  <a:pt x="2884548" y="-23453"/>
                  <a:pt x="3094562" y="-7899"/>
                  <a:pt x="3308421" y="0"/>
                </a:cubicBezTo>
                <a:cubicBezTo>
                  <a:pt x="3522280" y="7899"/>
                  <a:pt x="3615459" y="3066"/>
                  <a:pt x="3877056" y="0"/>
                </a:cubicBezTo>
                <a:cubicBezTo>
                  <a:pt x="3877383" y="8595"/>
                  <a:pt x="3876984" y="13110"/>
                  <a:pt x="3877056" y="18288"/>
                </a:cubicBezTo>
                <a:cubicBezTo>
                  <a:pt x="3624575" y="4903"/>
                  <a:pt x="3478089" y="20597"/>
                  <a:pt x="3230880" y="18288"/>
                </a:cubicBezTo>
                <a:cubicBezTo>
                  <a:pt x="2983671" y="15979"/>
                  <a:pt x="2743376" y="19903"/>
                  <a:pt x="2507163" y="18288"/>
                </a:cubicBezTo>
                <a:cubicBezTo>
                  <a:pt x="2270950" y="16673"/>
                  <a:pt x="1992617" y="19013"/>
                  <a:pt x="1822216" y="18288"/>
                </a:cubicBezTo>
                <a:cubicBezTo>
                  <a:pt x="1651815" y="17563"/>
                  <a:pt x="1370782" y="42338"/>
                  <a:pt x="1253581" y="18288"/>
                </a:cubicBezTo>
                <a:cubicBezTo>
                  <a:pt x="1136380" y="-5762"/>
                  <a:pt x="854528" y="8046"/>
                  <a:pt x="723717" y="18288"/>
                </a:cubicBezTo>
                <a:cubicBezTo>
                  <a:pt x="592906" y="28530"/>
                  <a:pt x="166343" y="24405"/>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9D7CE98-2E18-94BE-9008-C619FA0FC361}"/>
              </a:ext>
            </a:extLst>
          </p:cNvPr>
          <p:cNvSpPr txBox="1"/>
          <p:nvPr/>
        </p:nvSpPr>
        <p:spPr>
          <a:xfrm>
            <a:off x="629489" y="2706624"/>
            <a:ext cx="4098951" cy="3386399"/>
          </a:xfrm>
          <a:prstGeom prst="rect">
            <a:avLst/>
          </a:prstGeom>
        </p:spPr>
        <p:txBody>
          <a:bodyPr vert="horz" lIns="91440" tIns="45720" rIns="91440" bIns="45720" rtlCol="0">
            <a:normAutofit/>
          </a:bodyPr>
          <a:lstStyle/>
          <a:p>
            <a:pPr indent="-228600">
              <a:lnSpc>
                <a:spcPct val="90000"/>
              </a:lnSpc>
              <a:spcBef>
                <a:spcPct val="0"/>
              </a:spcBef>
              <a:spcAft>
                <a:spcPts val="600"/>
              </a:spcAft>
              <a:buFont typeface="Arial" panose="020B0604020202020204" pitchFamily="34" charset="0"/>
              <a:buChar char="•"/>
            </a:pPr>
            <a:r>
              <a:rPr lang="en-US" sz="2200" dirty="0"/>
              <a:t>Day one was packed with some great presentations and speakers! This also included our industry accident discussion and corrective actions to share amongst our attendees. </a:t>
            </a:r>
          </a:p>
        </p:txBody>
      </p:sp>
      <p:pic>
        <p:nvPicPr>
          <p:cNvPr id="9" name="Picture 8">
            <a:extLst>
              <a:ext uri="{FF2B5EF4-FFF2-40B4-BE49-F238E27FC236}">
                <a16:creationId xmlns:a16="http://schemas.microsoft.com/office/drawing/2014/main" id="{EABC5773-C66B-5FA4-70C3-8677968CE2D4}"/>
              </a:ext>
            </a:extLst>
          </p:cNvPr>
          <p:cNvPicPr>
            <a:picLocks noChangeAspect="1"/>
          </p:cNvPicPr>
          <p:nvPr/>
        </p:nvPicPr>
        <p:blipFill>
          <a:blip r:embed="rId2">
            <a:extLst>
              <a:ext uri="{28A0092B-C50C-407E-A947-70E740481C1C}">
                <a14:useLocalDpi xmlns:a14="http://schemas.microsoft.com/office/drawing/2010/main" val="0"/>
              </a:ext>
            </a:extLst>
          </a:blip>
          <a:srcRect t="11104" r="2" b="2"/>
          <a:stretch>
            <a:fillRect/>
          </a:stretch>
        </p:blipFill>
        <p:spPr>
          <a:xfrm>
            <a:off x="5027601" y="10"/>
            <a:ext cx="3044866" cy="3597029"/>
          </a:xfrm>
          <a:custGeom>
            <a:avLst/>
            <a:gdLst/>
            <a:ahLst/>
            <a:cxnLst/>
            <a:rect l="l" t="t" r="r" b="b"/>
            <a:pathLst>
              <a:path w="3044866"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8778" y="1230836"/>
                  <a:pt x="3024968" y="1520375"/>
                  <a:pt x="3040069" y="1809660"/>
                </a:cubicBezTo>
                <a:cubicBezTo>
                  <a:pt x="3049835" y="1950657"/>
                  <a:pt x="3044683" y="2092164"/>
                  <a:pt x="3024686" y="2232285"/>
                </a:cubicBez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a:scene3d>
            <a:camera prst="orthographicFront"/>
            <a:lightRig rig="contrasting" dir="t">
              <a:rot lat="0" lon="0" rev="3000000"/>
            </a:lightRig>
          </a:scene3d>
          <a:sp3d contourW="7620">
            <a:bevelT w="95250" h="31750"/>
            <a:contourClr>
              <a:srgbClr val="333333"/>
            </a:contourClr>
          </a:sp3d>
        </p:spPr>
      </p:pic>
      <p:pic>
        <p:nvPicPr>
          <p:cNvPr id="11" name="Picture 10" descr="View image">
            <a:extLst>
              <a:ext uri="{FF2B5EF4-FFF2-40B4-BE49-F238E27FC236}">
                <a16:creationId xmlns:a16="http://schemas.microsoft.com/office/drawing/2014/main" id="{5A1CE99D-C542-59DC-832A-1430966628C4}"/>
              </a:ext>
            </a:extLst>
          </p:cNvPr>
          <p:cNvPicPr>
            <a:picLocks noChangeAspect="1"/>
          </p:cNvPicPr>
          <p:nvPr/>
        </p:nvPicPr>
        <p:blipFill>
          <a:blip r:embed="rId3"/>
          <a:srcRect t="11327" r="-2" b="13189"/>
          <a:stretch>
            <a:fillRect/>
          </a:stretch>
        </p:blipFill>
        <p:spPr>
          <a:xfrm>
            <a:off x="5021993" y="3792430"/>
            <a:ext cx="3045969" cy="3065570"/>
          </a:xfrm>
          <a:custGeom>
            <a:avLst/>
            <a:gdLst/>
            <a:ahLst/>
            <a:cxnLst/>
            <a:rect l="l" t="t" r="r" b="b"/>
            <a:pathLst>
              <a:path w="3045969" h="3065570">
                <a:moveTo>
                  <a:pt x="2750933" y="0"/>
                </a:moveTo>
                <a:lnTo>
                  <a:pt x="3043770" y="11038"/>
                </a:lnTo>
                <a:lnTo>
                  <a:pt x="3045607" y="37526"/>
                </a:lnTo>
                <a:cubicBezTo>
                  <a:pt x="3047625" y="113720"/>
                  <a:pt x="3040851" y="189914"/>
                  <a:pt x="3034394" y="266109"/>
                </a:cubicBez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cubicBezTo>
                  <a:pt x="3052317" y="2587500"/>
                  <a:pt x="3032560" y="2779256"/>
                  <a:pt x="3029596" y="2971138"/>
                </a:cubicBezTo>
                <a:cubicBezTo>
                  <a:pt x="3029314" y="2988346"/>
                  <a:pt x="3030372" y="3005585"/>
                  <a:pt x="3031678" y="3022824"/>
                </a:cubicBezTo>
                <a:lnTo>
                  <a:pt x="3034625" y="3065570"/>
                </a:lnTo>
                <a:lnTo>
                  <a:pt x="24938" y="3065570"/>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0E7894A4-7F54-5A73-DF0B-A5485CE75F80}"/>
              </a:ext>
            </a:extLst>
          </p:cNvPr>
          <p:cNvPicPr>
            <a:picLocks noChangeAspect="1"/>
          </p:cNvPicPr>
          <p:nvPr/>
        </p:nvPicPr>
        <p:blipFill>
          <a:blip r:embed="rId4">
            <a:extLst>
              <a:ext uri="{28A0092B-C50C-407E-A947-70E740481C1C}">
                <a14:useLocalDpi xmlns:a14="http://schemas.microsoft.com/office/drawing/2010/main" val="0"/>
              </a:ext>
            </a:extLst>
          </a:blip>
          <a:srcRect l="5631" r="23032" b="2"/>
          <a:stretch>
            <a:fillRect/>
          </a:stretch>
        </p:blipFill>
        <p:spPr>
          <a:xfrm>
            <a:off x="8263902" y="10"/>
            <a:ext cx="3928092" cy="4143496"/>
          </a:xfrm>
          <a:custGeom>
            <a:avLst/>
            <a:gdLst/>
            <a:ahLst/>
            <a:cxnLst/>
            <a:rect l="l" t="t" r="r" b="b"/>
            <a:pathLst>
              <a:path w="3928092" h="4143506">
                <a:moveTo>
                  <a:pt x="23605" y="0"/>
                </a:moveTo>
                <a:lnTo>
                  <a:pt x="3928092" y="0"/>
                </a:lnTo>
                <a:lnTo>
                  <a:pt x="3928092"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B25BF492-C731-E135-5311-6D137722108D}"/>
              </a:ext>
            </a:extLst>
          </p:cNvPr>
          <p:cNvPicPr>
            <a:picLocks noChangeAspect="1"/>
          </p:cNvPicPr>
          <p:nvPr/>
        </p:nvPicPr>
        <p:blipFill>
          <a:blip r:embed="rId5">
            <a:extLst>
              <a:ext uri="{28A0092B-C50C-407E-A947-70E740481C1C}">
                <a14:useLocalDpi xmlns:a14="http://schemas.microsoft.com/office/drawing/2010/main" val="0"/>
              </a:ext>
            </a:extLst>
          </a:blip>
          <a:srcRect t="14046" r="-4" b="-4"/>
          <a:stretch>
            <a:fillRect/>
          </a:stretch>
        </p:blipFill>
        <p:spPr>
          <a:xfrm>
            <a:off x="8281031" y="4328340"/>
            <a:ext cx="3910971" cy="2529660"/>
          </a:xfrm>
          <a:custGeom>
            <a:avLst/>
            <a:gdLst/>
            <a:ahLst/>
            <a:cxnLst/>
            <a:rect l="l" t="t" r="r" b="b"/>
            <a:pathLst>
              <a:path w="3910971"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71" y="11103"/>
                </a:lnTo>
                <a:lnTo>
                  <a:pt x="3910971"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a:scene3d>
            <a:camera prst="orthographicFront"/>
            <a:lightRig rig="contrasting" dir="t">
              <a:rot lat="0" lon="0" rev="3000000"/>
            </a:lightRig>
          </a:scene3d>
          <a:sp3d contourW="7620">
            <a:bevelT w="95250" h="31750"/>
            <a:contourClr>
              <a:srgbClr val="333333"/>
            </a:contourClr>
          </a:sp3d>
        </p:spPr>
      </p:pic>
      <p:sp>
        <p:nvSpPr>
          <p:cNvPr id="15" name="TextBox 14">
            <a:extLst>
              <a:ext uri="{FF2B5EF4-FFF2-40B4-BE49-F238E27FC236}">
                <a16:creationId xmlns:a16="http://schemas.microsoft.com/office/drawing/2014/main" id="{02D987F6-3B69-3B28-AB40-2CA5F522F258}"/>
              </a:ext>
            </a:extLst>
          </p:cNvPr>
          <p:cNvSpPr txBox="1"/>
          <p:nvPr/>
        </p:nvSpPr>
        <p:spPr>
          <a:xfrm>
            <a:off x="8840841" y="134570"/>
            <a:ext cx="2944370" cy="646331"/>
          </a:xfrm>
          <a:prstGeom prst="rect">
            <a:avLst/>
          </a:prstGeom>
          <a:solidFill>
            <a:schemeClr val="bg1">
              <a:lumMod val="65000"/>
            </a:schemeClr>
          </a:solidFill>
        </p:spPr>
        <p:txBody>
          <a:bodyPr wrap="square" rtlCol="0">
            <a:spAutoFit/>
          </a:bodyPr>
          <a:lstStyle/>
          <a:p>
            <a:r>
              <a:rPr dirty="0"/>
              <a:t>Brent Jeffries | Safety Tool Competence</a:t>
            </a:r>
          </a:p>
        </p:txBody>
      </p:sp>
      <p:sp>
        <p:nvSpPr>
          <p:cNvPr id="17" name="TextBox 16">
            <a:extLst>
              <a:ext uri="{FF2B5EF4-FFF2-40B4-BE49-F238E27FC236}">
                <a16:creationId xmlns:a16="http://schemas.microsoft.com/office/drawing/2014/main" id="{83CABAAB-0A3E-187F-4905-8F1C97E718C3}"/>
              </a:ext>
            </a:extLst>
          </p:cNvPr>
          <p:cNvSpPr txBox="1"/>
          <p:nvPr/>
        </p:nvSpPr>
        <p:spPr>
          <a:xfrm>
            <a:off x="8764331" y="4399823"/>
            <a:ext cx="2944370" cy="646331"/>
          </a:xfrm>
          <a:prstGeom prst="rect">
            <a:avLst/>
          </a:prstGeom>
          <a:solidFill>
            <a:schemeClr val="bg1">
              <a:lumMod val="65000"/>
            </a:schemeClr>
          </a:solidFill>
        </p:spPr>
        <p:txBody>
          <a:bodyPr wrap="square" rtlCol="0">
            <a:spAutoFit/>
          </a:bodyPr>
          <a:lstStyle/>
          <a:p>
            <a:r>
              <a:rPr dirty="0"/>
              <a:t>Shelby Ramsey | DOT Compliance</a:t>
            </a:r>
          </a:p>
        </p:txBody>
      </p:sp>
      <p:sp>
        <p:nvSpPr>
          <p:cNvPr id="21" name="TextBox 20">
            <a:extLst>
              <a:ext uri="{FF2B5EF4-FFF2-40B4-BE49-F238E27FC236}">
                <a16:creationId xmlns:a16="http://schemas.microsoft.com/office/drawing/2014/main" id="{A7365E5E-8D54-54B9-AFCA-0FED55DB57D1}"/>
              </a:ext>
            </a:extLst>
          </p:cNvPr>
          <p:cNvSpPr txBox="1"/>
          <p:nvPr/>
        </p:nvSpPr>
        <p:spPr>
          <a:xfrm>
            <a:off x="5072792" y="134570"/>
            <a:ext cx="2944370" cy="646331"/>
          </a:xfrm>
          <a:prstGeom prst="rect">
            <a:avLst/>
          </a:prstGeom>
          <a:solidFill>
            <a:schemeClr val="bg1">
              <a:lumMod val="65000"/>
            </a:schemeClr>
          </a:solidFill>
        </p:spPr>
        <p:txBody>
          <a:bodyPr wrap="square" rtlCol="0">
            <a:spAutoFit/>
          </a:bodyPr>
          <a:lstStyle/>
          <a:p>
            <a:r>
              <a:rPr lang="en-US" sz="1200" dirty="0"/>
              <a:t>Brett Christy</a:t>
            </a:r>
            <a:r>
              <a:rPr sz="1200" dirty="0"/>
              <a:t>| </a:t>
            </a:r>
            <a:r>
              <a:rPr lang="en-US" sz="1200" dirty="0"/>
              <a:t>Protective Cover-up and Safeguard Requirements for Energized Line Work</a:t>
            </a:r>
            <a:endParaRPr sz="1200" dirty="0"/>
          </a:p>
        </p:txBody>
      </p:sp>
      <p:sp>
        <p:nvSpPr>
          <p:cNvPr id="23" name="TextBox 22">
            <a:extLst>
              <a:ext uri="{FF2B5EF4-FFF2-40B4-BE49-F238E27FC236}">
                <a16:creationId xmlns:a16="http://schemas.microsoft.com/office/drawing/2014/main" id="{F60A26DA-1299-65E2-BB69-CE18DDF22B57}"/>
              </a:ext>
            </a:extLst>
          </p:cNvPr>
          <p:cNvSpPr txBox="1"/>
          <p:nvPr/>
        </p:nvSpPr>
        <p:spPr>
          <a:xfrm>
            <a:off x="5303690" y="5865514"/>
            <a:ext cx="2482574" cy="646331"/>
          </a:xfrm>
          <a:prstGeom prst="rect">
            <a:avLst/>
          </a:prstGeom>
          <a:solidFill>
            <a:schemeClr val="bg1">
              <a:lumMod val="65000"/>
            </a:schemeClr>
          </a:solidFill>
        </p:spPr>
        <p:txBody>
          <a:bodyPr wrap="square" rtlCol="0">
            <a:spAutoFit/>
          </a:bodyPr>
          <a:lstStyle/>
          <a:p>
            <a:r>
              <a:rPr dirty="0"/>
              <a:t>Greg Greiner | Adult Education + Training</a:t>
            </a:r>
            <a:endParaRPr lang="en-CA" dirty="0"/>
          </a:p>
        </p:txBody>
      </p:sp>
    </p:spTree>
    <p:extLst>
      <p:ext uri="{BB962C8B-B14F-4D97-AF65-F5344CB8AC3E}">
        <p14:creationId xmlns:p14="http://schemas.microsoft.com/office/powerpoint/2010/main" val="651441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D5E5954-D4D6-929D-1B21-A7271D2ED975}"/>
              </a:ext>
            </a:extLst>
          </p:cNvPr>
          <p:cNvPicPr>
            <a:picLocks noChangeAspect="1"/>
          </p:cNvPicPr>
          <p:nvPr/>
        </p:nvPicPr>
        <p:blipFill>
          <a:blip r:embed="rId2">
            <a:extLst>
              <a:ext uri="{28A0092B-C50C-407E-A947-70E740481C1C}">
                <a14:useLocalDpi xmlns:a14="http://schemas.microsoft.com/office/drawing/2010/main" val="0"/>
              </a:ext>
            </a:extLst>
          </a:blip>
          <a:srcRect t="9218" r="-2" b="-2"/>
          <a:stretch>
            <a:fillRect/>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9" name="Picture 8">
            <a:extLst>
              <a:ext uri="{FF2B5EF4-FFF2-40B4-BE49-F238E27FC236}">
                <a16:creationId xmlns:a16="http://schemas.microsoft.com/office/drawing/2014/main" id="{D7726C9C-746F-0238-CB03-399C6F437058}"/>
              </a:ext>
            </a:extLst>
          </p:cNvPr>
          <p:cNvPicPr>
            <a:picLocks noChangeAspect="1"/>
          </p:cNvPicPr>
          <p:nvPr/>
        </p:nvPicPr>
        <p:blipFill>
          <a:blip r:embed="rId3">
            <a:extLst>
              <a:ext uri="{28A0092B-C50C-407E-A947-70E740481C1C}">
                <a14:useLocalDpi xmlns:a14="http://schemas.microsoft.com/office/drawing/2010/main" val="0"/>
              </a:ext>
            </a:extLst>
          </a:blip>
          <a:srcRect t="6028" r="2" b="2"/>
          <a:stretch>
            <a:fillRect/>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14" name="Picture 13">
            <a:extLst>
              <a:ext uri="{FF2B5EF4-FFF2-40B4-BE49-F238E27FC236}">
                <a16:creationId xmlns:a16="http://schemas.microsoft.com/office/drawing/2014/main" id="{4B5E8971-A206-5423-E8B9-3F6B23644950}"/>
              </a:ext>
            </a:extLst>
          </p:cNvPr>
          <p:cNvPicPr>
            <a:picLocks noChangeAspect="1"/>
          </p:cNvPicPr>
          <p:nvPr/>
        </p:nvPicPr>
        <p:blipFill>
          <a:blip r:embed="rId4">
            <a:extLst>
              <a:ext uri="{28A0092B-C50C-407E-A947-70E740481C1C}">
                <a14:useLocalDpi xmlns:a14="http://schemas.microsoft.com/office/drawing/2010/main" val="0"/>
              </a:ext>
            </a:extLst>
          </a:blip>
          <a:srcRect t="7919" r="2" b="2"/>
          <a:stretch>
            <a:fillRect/>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33" name="Freeform: Shape 32">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5" name="Freeform: Shape 34">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1734854-FB4A-0B01-B691-3530C7A67466}"/>
              </a:ext>
            </a:extLst>
          </p:cNvPr>
          <p:cNvSpPr txBox="1"/>
          <p:nvPr/>
        </p:nvSpPr>
        <p:spPr>
          <a:xfrm>
            <a:off x="448056" y="2258568"/>
            <a:ext cx="2807208" cy="3922776"/>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700"/>
              <a:t>Day two included more amazing presentations and speakers which also included round table discussions where we ask our industry peers and vendors any burning questions they may have. </a:t>
            </a:r>
          </a:p>
        </p:txBody>
      </p:sp>
      <p:pic>
        <p:nvPicPr>
          <p:cNvPr id="7" name="Picture 6">
            <a:extLst>
              <a:ext uri="{FF2B5EF4-FFF2-40B4-BE49-F238E27FC236}">
                <a16:creationId xmlns:a16="http://schemas.microsoft.com/office/drawing/2014/main" id="{13519E74-338F-D535-66C3-183DEC34B0B2}"/>
              </a:ext>
            </a:extLst>
          </p:cNvPr>
          <p:cNvPicPr>
            <a:picLocks noChangeAspect="1"/>
          </p:cNvPicPr>
          <p:nvPr/>
        </p:nvPicPr>
        <p:blipFill>
          <a:blip r:embed="rId5"/>
          <a:srcRect l="629" r="10698" b="-2"/>
          <a:stretch>
            <a:fillRect/>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
        <p:nvSpPr>
          <p:cNvPr id="20" name="TextBox 19">
            <a:extLst>
              <a:ext uri="{FF2B5EF4-FFF2-40B4-BE49-F238E27FC236}">
                <a16:creationId xmlns:a16="http://schemas.microsoft.com/office/drawing/2014/main" id="{82EF7270-B52A-7311-1840-16EB52E59347}"/>
              </a:ext>
            </a:extLst>
          </p:cNvPr>
          <p:cNvSpPr txBox="1"/>
          <p:nvPr/>
        </p:nvSpPr>
        <p:spPr>
          <a:xfrm>
            <a:off x="8489637" y="0"/>
            <a:ext cx="2944370" cy="646331"/>
          </a:xfrm>
          <a:prstGeom prst="rect">
            <a:avLst/>
          </a:prstGeom>
          <a:solidFill>
            <a:schemeClr val="bg1">
              <a:lumMod val="65000"/>
            </a:schemeClr>
          </a:solidFill>
        </p:spPr>
        <p:txBody>
          <a:bodyPr wrap="square" rtlCol="0">
            <a:spAutoFit/>
          </a:bodyPr>
          <a:lstStyle/>
          <a:p>
            <a:r>
              <a:rPr lang="en-US" sz="1200" dirty="0"/>
              <a:t>Jim Stokes, Bill Hesson, &amp; Owen McIntee, MEUA</a:t>
            </a:r>
          </a:p>
          <a:p>
            <a:r>
              <a:rPr lang="en-US" sz="1200" dirty="0"/>
              <a:t>Coaching Safety for Positive Results</a:t>
            </a:r>
            <a:endParaRPr sz="1200" dirty="0"/>
          </a:p>
        </p:txBody>
      </p:sp>
      <p:sp>
        <p:nvSpPr>
          <p:cNvPr id="22" name="TextBox 21">
            <a:extLst>
              <a:ext uri="{FF2B5EF4-FFF2-40B4-BE49-F238E27FC236}">
                <a16:creationId xmlns:a16="http://schemas.microsoft.com/office/drawing/2014/main" id="{0E18A2F6-CCC6-E597-9DB5-458666116C4E}"/>
              </a:ext>
            </a:extLst>
          </p:cNvPr>
          <p:cNvSpPr txBox="1"/>
          <p:nvPr/>
        </p:nvSpPr>
        <p:spPr>
          <a:xfrm>
            <a:off x="8681268" y="3456432"/>
            <a:ext cx="2944370" cy="461665"/>
          </a:xfrm>
          <a:prstGeom prst="rect">
            <a:avLst/>
          </a:prstGeom>
          <a:solidFill>
            <a:schemeClr val="bg1">
              <a:lumMod val="65000"/>
            </a:schemeClr>
          </a:solidFill>
        </p:spPr>
        <p:txBody>
          <a:bodyPr wrap="square" rtlCol="0">
            <a:spAutoFit/>
          </a:bodyPr>
          <a:lstStyle/>
          <a:p>
            <a:r>
              <a:rPr lang="en-US" sz="1200" dirty="0"/>
              <a:t>Steve Kopp, MJ Electric</a:t>
            </a:r>
          </a:p>
          <a:p>
            <a:r>
              <a:rPr lang="en-US" sz="1200" dirty="0"/>
              <a:t>How AI is Redefining Workplace Safety</a:t>
            </a:r>
            <a:endParaRPr sz="1000" dirty="0"/>
          </a:p>
        </p:txBody>
      </p:sp>
      <p:sp>
        <p:nvSpPr>
          <p:cNvPr id="25" name="TextBox 24">
            <a:extLst>
              <a:ext uri="{FF2B5EF4-FFF2-40B4-BE49-F238E27FC236}">
                <a16:creationId xmlns:a16="http://schemas.microsoft.com/office/drawing/2014/main" id="{CBEE64CC-149D-009C-14E1-665658AA1ED5}"/>
              </a:ext>
            </a:extLst>
          </p:cNvPr>
          <p:cNvSpPr txBox="1"/>
          <p:nvPr/>
        </p:nvSpPr>
        <p:spPr>
          <a:xfrm>
            <a:off x="4623815" y="3456432"/>
            <a:ext cx="2944370" cy="769441"/>
          </a:xfrm>
          <a:prstGeom prst="rect">
            <a:avLst/>
          </a:prstGeom>
          <a:solidFill>
            <a:schemeClr val="bg1">
              <a:lumMod val="65000"/>
            </a:schemeClr>
          </a:solidFill>
        </p:spPr>
        <p:txBody>
          <a:bodyPr wrap="square" rtlCol="0">
            <a:spAutoFit/>
          </a:bodyPr>
          <a:lstStyle/>
          <a:p>
            <a:r>
              <a:rPr lang="en-US" sz="1100" dirty="0"/>
              <a:t>Presentation- Billy Martin, Think Tank Project, LLC</a:t>
            </a:r>
          </a:p>
          <a:p>
            <a:r>
              <a:rPr lang="en-US" sz="1100" dirty="0"/>
              <a:t>Are Root Causes the Product of Root Conditions</a:t>
            </a:r>
            <a:endParaRPr sz="600" dirty="0"/>
          </a:p>
        </p:txBody>
      </p:sp>
      <p:sp>
        <p:nvSpPr>
          <p:cNvPr id="28" name="TextBox 27">
            <a:extLst>
              <a:ext uri="{FF2B5EF4-FFF2-40B4-BE49-F238E27FC236}">
                <a16:creationId xmlns:a16="http://schemas.microsoft.com/office/drawing/2014/main" id="{E983E419-3DBF-6FEF-41CC-808982CC028E}"/>
              </a:ext>
            </a:extLst>
          </p:cNvPr>
          <p:cNvSpPr txBox="1"/>
          <p:nvPr/>
        </p:nvSpPr>
        <p:spPr>
          <a:xfrm>
            <a:off x="3530450" y="0"/>
            <a:ext cx="2944370" cy="600164"/>
          </a:xfrm>
          <a:prstGeom prst="rect">
            <a:avLst/>
          </a:prstGeom>
          <a:solidFill>
            <a:schemeClr val="bg1">
              <a:lumMod val="65000"/>
            </a:schemeClr>
          </a:solidFill>
        </p:spPr>
        <p:txBody>
          <a:bodyPr wrap="square" rtlCol="0">
            <a:spAutoFit/>
          </a:bodyPr>
          <a:lstStyle/>
          <a:p>
            <a:r>
              <a:rPr lang="en-US" sz="1100" dirty="0"/>
              <a:t>David McPeak, Incident Prevention Institute</a:t>
            </a:r>
          </a:p>
          <a:p>
            <a:r>
              <a:rPr lang="en-US" sz="1100" dirty="0"/>
              <a:t>From Silence to Synergy </a:t>
            </a:r>
          </a:p>
          <a:p>
            <a:r>
              <a:rPr lang="en-US" sz="1100" dirty="0"/>
              <a:t>The ROI of Speaking Up and Listening Well</a:t>
            </a:r>
            <a:endParaRPr sz="300" dirty="0"/>
          </a:p>
        </p:txBody>
      </p:sp>
    </p:spTree>
    <p:extLst>
      <p:ext uri="{BB962C8B-B14F-4D97-AF65-F5344CB8AC3E}">
        <p14:creationId xmlns:p14="http://schemas.microsoft.com/office/powerpoint/2010/main" val="888817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7277F9-2E2E-0F98-7D90-8930A6D88B30}"/>
              </a:ext>
            </a:extLst>
          </p:cNvPr>
          <p:cNvPicPr>
            <a:picLocks noChangeAspect="1"/>
          </p:cNvPicPr>
          <p:nvPr/>
        </p:nvPicPr>
        <p:blipFill>
          <a:blip r:embed="rId2">
            <a:extLst>
              <a:ext uri="{28A0092B-C50C-407E-A947-70E740481C1C}">
                <a14:useLocalDpi xmlns:a14="http://schemas.microsoft.com/office/drawing/2010/main" val="0"/>
              </a:ext>
            </a:extLst>
          </a:blip>
          <a:srcRect t="2374" b="12242"/>
          <a:stretch>
            <a:fillRect/>
          </a:stretch>
        </p:blipFill>
        <p:spPr>
          <a:xfrm>
            <a:off x="671290" y="375320"/>
            <a:ext cx="3380600" cy="3848658"/>
          </a:xfrm>
          <a:prstGeom prst="rect">
            <a:avLst/>
          </a:prstGeom>
        </p:spPr>
      </p:pic>
      <p:pic>
        <p:nvPicPr>
          <p:cNvPr id="6" name="Picture 5">
            <a:extLst>
              <a:ext uri="{FF2B5EF4-FFF2-40B4-BE49-F238E27FC236}">
                <a16:creationId xmlns:a16="http://schemas.microsoft.com/office/drawing/2014/main" id="{E01A18A4-EDBD-7369-4A84-AE123B64B1A6}"/>
              </a:ext>
            </a:extLst>
          </p:cNvPr>
          <p:cNvPicPr>
            <a:picLocks noChangeAspect="1"/>
          </p:cNvPicPr>
          <p:nvPr/>
        </p:nvPicPr>
        <p:blipFill>
          <a:blip r:embed="rId3">
            <a:extLst>
              <a:ext uri="{28A0092B-C50C-407E-A947-70E740481C1C}">
                <a14:useLocalDpi xmlns:a14="http://schemas.microsoft.com/office/drawing/2010/main" val="0"/>
              </a:ext>
            </a:extLst>
          </a:blip>
          <a:srcRect l="21155" r="12746" b="-1"/>
          <a:stretch>
            <a:fillRect/>
          </a:stretch>
        </p:blipFill>
        <p:spPr>
          <a:xfrm>
            <a:off x="5492503" y="375320"/>
            <a:ext cx="1456018" cy="1657612"/>
          </a:xfrm>
          <a:prstGeom prst="rect">
            <a:avLst/>
          </a:prstGeom>
        </p:spPr>
      </p:pic>
      <p:pic>
        <p:nvPicPr>
          <p:cNvPr id="14" name="Picture 13">
            <a:extLst>
              <a:ext uri="{FF2B5EF4-FFF2-40B4-BE49-F238E27FC236}">
                <a16:creationId xmlns:a16="http://schemas.microsoft.com/office/drawing/2014/main" id="{73847444-668C-84CA-B833-43A5C86AAC31}"/>
              </a:ext>
            </a:extLst>
          </p:cNvPr>
          <p:cNvPicPr>
            <a:picLocks noChangeAspect="1"/>
          </p:cNvPicPr>
          <p:nvPr/>
        </p:nvPicPr>
        <p:blipFill>
          <a:blip r:embed="rId4">
            <a:extLst>
              <a:ext uri="{28A0092B-C50C-407E-A947-70E740481C1C}">
                <a14:useLocalDpi xmlns:a14="http://schemas.microsoft.com/office/drawing/2010/main" val="0"/>
              </a:ext>
            </a:extLst>
          </a:blip>
          <a:srcRect t="7749" r="5" b="6832"/>
          <a:stretch>
            <a:fillRect/>
          </a:stretch>
        </p:blipFill>
        <p:spPr>
          <a:xfrm>
            <a:off x="5426890" y="2424609"/>
            <a:ext cx="1579809" cy="1799367"/>
          </a:xfrm>
          <a:prstGeom prst="rect">
            <a:avLst/>
          </a:prstGeom>
        </p:spPr>
      </p:pic>
      <p:pic>
        <p:nvPicPr>
          <p:cNvPr id="10" name="Picture 9">
            <a:extLst>
              <a:ext uri="{FF2B5EF4-FFF2-40B4-BE49-F238E27FC236}">
                <a16:creationId xmlns:a16="http://schemas.microsoft.com/office/drawing/2014/main" id="{E3AEA7CC-F99C-89C7-81B6-8F9E1F7BF20F}"/>
              </a:ext>
            </a:extLst>
          </p:cNvPr>
          <p:cNvPicPr>
            <a:picLocks noChangeAspect="1"/>
          </p:cNvPicPr>
          <p:nvPr/>
        </p:nvPicPr>
        <p:blipFill>
          <a:blip r:embed="rId5">
            <a:extLst>
              <a:ext uri="{28A0092B-C50C-407E-A947-70E740481C1C}">
                <a14:useLocalDpi xmlns:a14="http://schemas.microsoft.com/office/drawing/2010/main" val="0"/>
              </a:ext>
            </a:extLst>
          </a:blip>
          <a:srcRect t="14577" r="5" b="5"/>
          <a:stretch>
            <a:fillRect/>
          </a:stretch>
        </p:blipFill>
        <p:spPr>
          <a:xfrm>
            <a:off x="595412" y="4911833"/>
            <a:ext cx="1271347" cy="1448019"/>
          </a:xfrm>
          <a:prstGeom prst="rect">
            <a:avLst/>
          </a:prstGeom>
        </p:spPr>
      </p:pic>
      <p:pic>
        <p:nvPicPr>
          <p:cNvPr id="16" name="Picture 15">
            <a:extLst>
              <a:ext uri="{FF2B5EF4-FFF2-40B4-BE49-F238E27FC236}">
                <a16:creationId xmlns:a16="http://schemas.microsoft.com/office/drawing/2014/main" id="{EAE8E764-0659-0A59-BCCB-7C4612138909}"/>
              </a:ext>
            </a:extLst>
          </p:cNvPr>
          <p:cNvPicPr>
            <a:picLocks noChangeAspect="1"/>
          </p:cNvPicPr>
          <p:nvPr/>
        </p:nvPicPr>
        <p:blipFill>
          <a:blip r:embed="rId6">
            <a:extLst>
              <a:ext uri="{28A0092B-C50C-407E-A947-70E740481C1C}">
                <a14:useLocalDpi xmlns:a14="http://schemas.microsoft.com/office/drawing/2010/main" val="0"/>
              </a:ext>
            </a:extLst>
          </a:blip>
          <a:srcRect t="13744" r="5" b="837"/>
          <a:stretch>
            <a:fillRect/>
          </a:stretch>
        </p:blipFill>
        <p:spPr>
          <a:xfrm>
            <a:off x="2850092" y="4911833"/>
            <a:ext cx="1271337" cy="1448024"/>
          </a:xfrm>
          <a:prstGeom prst="rect">
            <a:avLst/>
          </a:prstGeom>
        </p:spPr>
      </p:pic>
      <p:pic>
        <p:nvPicPr>
          <p:cNvPr id="12" name="Picture 11">
            <a:extLst>
              <a:ext uri="{FF2B5EF4-FFF2-40B4-BE49-F238E27FC236}">
                <a16:creationId xmlns:a16="http://schemas.microsoft.com/office/drawing/2014/main" id="{642FAA97-6A77-5A1A-FB4D-854FBC19D424}"/>
              </a:ext>
            </a:extLst>
          </p:cNvPr>
          <p:cNvPicPr>
            <a:picLocks noChangeAspect="1"/>
          </p:cNvPicPr>
          <p:nvPr/>
        </p:nvPicPr>
        <p:blipFill>
          <a:blip r:embed="rId7">
            <a:extLst>
              <a:ext uri="{28A0092B-C50C-407E-A947-70E740481C1C}">
                <a14:useLocalDpi xmlns:a14="http://schemas.microsoft.com/office/drawing/2010/main" val="0"/>
              </a:ext>
            </a:extLst>
          </a:blip>
          <a:srcRect l="15304" r="18849" b="4"/>
          <a:stretch>
            <a:fillRect/>
          </a:stretch>
        </p:blipFill>
        <p:spPr>
          <a:xfrm>
            <a:off x="5588726" y="4912224"/>
            <a:ext cx="1271010" cy="1447628"/>
          </a:xfrm>
          <a:prstGeom prst="rect">
            <a:avLst/>
          </a:prstGeom>
        </p:spPr>
      </p:pic>
      <p:sp>
        <p:nvSpPr>
          <p:cNvPr id="5" name="TextBox 4">
            <a:extLst>
              <a:ext uri="{FF2B5EF4-FFF2-40B4-BE49-F238E27FC236}">
                <a16:creationId xmlns:a16="http://schemas.microsoft.com/office/drawing/2014/main" id="{38AEADAE-1FAB-036F-49DD-1F13E211286E}"/>
              </a:ext>
            </a:extLst>
          </p:cNvPr>
          <p:cNvSpPr txBox="1"/>
          <p:nvPr/>
        </p:nvSpPr>
        <p:spPr>
          <a:xfrm>
            <a:off x="8017254" y="2274491"/>
            <a:ext cx="3336546" cy="3902472"/>
          </a:xfrm>
          <a:prstGeom prst="rect">
            <a:avLst/>
          </a:prstGeom>
        </p:spPr>
        <p:txBody>
          <a:bodyPr vert="horz" lIns="91440" tIns="45720" rIns="91440" bIns="45720" rtlCol="0">
            <a:normAutofit/>
          </a:bodyPr>
          <a:lstStyle/>
          <a:p>
            <a:pPr>
              <a:lnSpc>
                <a:spcPct val="90000"/>
              </a:lnSpc>
              <a:spcBef>
                <a:spcPct val="0"/>
              </a:spcBef>
              <a:spcAft>
                <a:spcPts val="600"/>
              </a:spcAft>
            </a:pPr>
            <a:r>
              <a:rPr lang="en-US" sz="2000" b="1" dirty="0"/>
              <a:t>This conference could not have been a success without the continued support of our incredible vendors! Thank you to all our vendors for all the support!</a:t>
            </a:r>
          </a:p>
        </p:txBody>
      </p:sp>
      <p:cxnSp>
        <p:nvCxnSpPr>
          <p:cNvPr id="7234" name="Straight Connector 7233">
            <a:extLst>
              <a:ext uri="{FF2B5EF4-FFF2-40B4-BE49-F238E27FC236}">
                <a16:creationId xmlns:a16="http://schemas.microsoft.com/office/drawing/2014/main" id="{822A5670-0F7B-4199-AEAB-33FBA9CEA4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1"/>
            <a:ext cx="0" cy="6858001"/>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36" name="Straight Connector 7235">
            <a:extLst>
              <a:ext uri="{FF2B5EF4-FFF2-40B4-BE49-F238E27FC236}">
                <a16:creationId xmlns:a16="http://schemas.microsoft.com/office/drawing/2014/main" id="{8BB1744D-A7DF-4B65-B6E3-DCF12BB2D8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2228770"/>
            <a:ext cx="2877035"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38" name="Straight Connector 7237">
            <a:extLst>
              <a:ext uri="{FF2B5EF4-FFF2-40B4-BE49-F238E27FC236}">
                <a16:creationId xmlns:a16="http://schemas.microsoft.com/office/drawing/2014/main" id="{882DD753-EA38-4E86-91FB-05041A44A2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67905"/>
            <a:ext cx="753066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40" name="Straight Connector 7239">
            <a:extLst>
              <a:ext uri="{FF2B5EF4-FFF2-40B4-BE49-F238E27FC236}">
                <a16:creationId xmlns:a16="http://schemas.microsoft.com/office/drawing/2014/main" id="{6DA63E78-7704-45EF-B5D3-EADDF5D826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218591" y="5706812"/>
            <a:ext cx="228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759585"/>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21" name="Rectangle 7220">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urning Stone Resort &amp; Casino: GOLF's Top 100 Resorts 2019 | GOLF.com">
            <a:extLst>
              <a:ext uri="{FF2B5EF4-FFF2-40B4-BE49-F238E27FC236}">
                <a16:creationId xmlns:a16="http://schemas.microsoft.com/office/drawing/2014/main" id="{2A52102D-7C13-4F90-A22F-228D6501618B}"/>
              </a:ext>
            </a:extLst>
          </p:cNvPr>
          <p:cNvPicPr>
            <a:picLocks noChangeAspect="1"/>
          </p:cNvPicPr>
          <p:nvPr/>
        </p:nvPicPr>
        <p:blipFill>
          <a:blip r:embed="rId2"/>
          <a:srcRect t="297"/>
          <a:stretch>
            <a:fill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7223"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8AEADAE-1FAB-036F-49DD-1F13E211286E}"/>
              </a:ext>
            </a:extLst>
          </p:cNvPr>
          <p:cNvSpPr txBox="1"/>
          <p:nvPr/>
        </p:nvSpPr>
        <p:spPr>
          <a:xfrm>
            <a:off x="4654294" y="4777739"/>
            <a:ext cx="6897626" cy="1399223"/>
          </a:xfrm>
          <a:prstGeom prst="rect">
            <a:avLst/>
          </a:prstGeom>
        </p:spPr>
        <p:txBody>
          <a:bodyPr vert="horz" lIns="91440" tIns="45720" rIns="91440" bIns="45720" rtlCol="0" anchor="ctr">
            <a:normAutofit fontScale="92500" lnSpcReduction="20000"/>
          </a:bodyPr>
          <a:lstStyle/>
          <a:p>
            <a:pPr>
              <a:lnSpc>
                <a:spcPct val="90000"/>
              </a:lnSpc>
              <a:spcBef>
                <a:spcPct val="0"/>
              </a:spcBef>
              <a:spcAft>
                <a:spcPts val="600"/>
              </a:spcAft>
            </a:pPr>
            <a:r>
              <a:rPr lang="en-US" sz="1900" b="1" dirty="0" err="1"/>
              <a:t>IUOTA</a:t>
            </a:r>
            <a:r>
              <a:rPr lang="en-US" sz="1900" b="1" dirty="0"/>
              <a:t> 2026 reinforced a practical throughline: speak up, learn from incidents, strengthen competence and bring safer work methods home. Thank you to MEUA, Irby, the presenters, sponsors, vendors and attendees who made the conference possible.</a:t>
            </a:r>
          </a:p>
          <a:p>
            <a:pPr>
              <a:lnSpc>
                <a:spcPct val="90000"/>
              </a:lnSpc>
              <a:spcBef>
                <a:spcPct val="0"/>
              </a:spcBef>
              <a:spcAft>
                <a:spcPts val="600"/>
              </a:spcAft>
            </a:pPr>
            <a:r>
              <a:rPr lang="en-US" sz="1900" b="1" dirty="0"/>
              <a:t>Special shoutout to the Turning Stone Resort and Casino staff!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5" name="Rectangle 2074">
            <a:extLst>
              <a:ext uri="{FF2B5EF4-FFF2-40B4-BE49-F238E27FC236}">
                <a16:creationId xmlns:a16="http://schemas.microsoft.com/office/drawing/2014/main" id="{9716D72B-0D25-43A5-8554-C535E5118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6484" y="2424319"/>
            <a:ext cx="3851563" cy="18288"/>
          </a:xfrm>
          <a:custGeom>
            <a:avLst/>
            <a:gdLst>
              <a:gd name="csX0" fmla="*/ 0 w 3851563"/>
              <a:gd name="csY0" fmla="*/ 0 h 18288"/>
              <a:gd name="csX1" fmla="*/ 718958 w 3851563"/>
              <a:gd name="csY1" fmla="*/ 0 h 18288"/>
              <a:gd name="csX2" fmla="*/ 1437917 w 3851563"/>
              <a:gd name="csY2" fmla="*/ 0 h 18288"/>
              <a:gd name="csX3" fmla="*/ 1964297 w 3851563"/>
              <a:gd name="csY3" fmla="*/ 0 h 18288"/>
              <a:gd name="csX4" fmla="*/ 2606224 w 3851563"/>
              <a:gd name="csY4" fmla="*/ 0 h 18288"/>
              <a:gd name="csX5" fmla="*/ 3171120 w 3851563"/>
              <a:gd name="csY5" fmla="*/ 0 h 18288"/>
              <a:gd name="csX6" fmla="*/ 3851563 w 3851563"/>
              <a:gd name="csY6" fmla="*/ 0 h 18288"/>
              <a:gd name="csX7" fmla="*/ 3851563 w 3851563"/>
              <a:gd name="csY7" fmla="*/ 18288 h 18288"/>
              <a:gd name="csX8" fmla="*/ 3209636 w 3851563"/>
              <a:gd name="csY8" fmla="*/ 18288 h 18288"/>
              <a:gd name="csX9" fmla="*/ 2644740 w 3851563"/>
              <a:gd name="csY9" fmla="*/ 18288 h 18288"/>
              <a:gd name="csX10" fmla="*/ 2002813 w 3851563"/>
              <a:gd name="csY10" fmla="*/ 18288 h 18288"/>
              <a:gd name="csX11" fmla="*/ 1399401 w 3851563"/>
              <a:gd name="csY11" fmla="*/ 18288 h 18288"/>
              <a:gd name="csX12" fmla="*/ 834505 w 3851563"/>
              <a:gd name="csY12" fmla="*/ 18288 h 18288"/>
              <a:gd name="csX13" fmla="*/ 0 w 3851563"/>
              <a:gd name="csY13" fmla="*/ 18288 h 18288"/>
              <a:gd name="csX14" fmla="*/ 0 w 3851563"/>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51563" h="18288" fill="none" extrusionOk="0">
                <a:moveTo>
                  <a:pt x="0" y="0"/>
                </a:moveTo>
                <a:cubicBezTo>
                  <a:pt x="195934" y="10403"/>
                  <a:pt x="550513" y="-3379"/>
                  <a:pt x="718958" y="0"/>
                </a:cubicBezTo>
                <a:cubicBezTo>
                  <a:pt x="887403" y="3379"/>
                  <a:pt x="1238155" y="34184"/>
                  <a:pt x="1437917" y="0"/>
                </a:cubicBezTo>
                <a:cubicBezTo>
                  <a:pt x="1637679" y="-34184"/>
                  <a:pt x="1735575" y="21633"/>
                  <a:pt x="1964297" y="0"/>
                </a:cubicBezTo>
                <a:cubicBezTo>
                  <a:pt x="2193019" y="-21633"/>
                  <a:pt x="2398398" y="-18127"/>
                  <a:pt x="2606224" y="0"/>
                </a:cubicBezTo>
                <a:cubicBezTo>
                  <a:pt x="2814050" y="18127"/>
                  <a:pt x="3010763" y="-3923"/>
                  <a:pt x="3171120" y="0"/>
                </a:cubicBezTo>
                <a:cubicBezTo>
                  <a:pt x="3331477" y="3923"/>
                  <a:pt x="3662318" y="22618"/>
                  <a:pt x="3851563" y="0"/>
                </a:cubicBezTo>
                <a:cubicBezTo>
                  <a:pt x="3851602" y="7328"/>
                  <a:pt x="3852182" y="9982"/>
                  <a:pt x="3851563" y="18288"/>
                </a:cubicBezTo>
                <a:cubicBezTo>
                  <a:pt x="3539697" y="8623"/>
                  <a:pt x="3360357" y="-7186"/>
                  <a:pt x="3209636" y="18288"/>
                </a:cubicBezTo>
                <a:cubicBezTo>
                  <a:pt x="3058915" y="43762"/>
                  <a:pt x="2810322" y="8087"/>
                  <a:pt x="2644740" y="18288"/>
                </a:cubicBezTo>
                <a:cubicBezTo>
                  <a:pt x="2479158" y="28489"/>
                  <a:pt x="2131941" y="44882"/>
                  <a:pt x="2002813" y="18288"/>
                </a:cubicBezTo>
                <a:cubicBezTo>
                  <a:pt x="1873685" y="-8306"/>
                  <a:pt x="1675560" y="30966"/>
                  <a:pt x="1399401" y="18288"/>
                </a:cubicBezTo>
                <a:cubicBezTo>
                  <a:pt x="1123242" y="5610"/>
                  <a:pt x="1065368" y="33824"/>
                  <a:pt x="834505" y="18288"/>
                </a:cubicBezTo>
                <a:cubicBezTo>
                  <a:pt x="603642" y="2752"/>
                  <a:pt x="191505" y="58863"/>
                  <a:pt x="0" y="18288"/>
                </a:cubicBezTo>
                <a:cubicBezTo>
                  <a:pt x="-593" y="9736"/>
                  <a:pt x="244" y="6610"/>
                  <a:pt x="0" y="0"/>
                </a:cubicBezTo>
                <a:close/>
              </a:path>
              <a:path w="3851563" h="18288" stroke="0" extrusionOk="0">
                <a:moveTo>
                  <a:pt x="0" y="0"/>
                </a:moveTo>
                <a:cubicBezTo>
                  <a:pt x="289752" y="13020"/>
                  <a:pt x="480313" y="17689"/>
                  <a:pt x="641927" y="0"/>
                </a:cubicBezTo>
                <a:cubicBezTo>
                  <a:pt x="803541" y="-17689"/>
                  <a:pt x="1025789" y="14289"/>
                  <a:pt x="1322370" y="0"/>
                </a:cubicBezTo>
                <a:cubicBezTo>
                  <a:pt x="1618951" y="-14289"/>
                  <a:pt x="1675364" y="4422"/>
                  <a:pt x="1925782" y="0"/>
                </a:cubicBezTo>
                <a:cubicBezTo>
                  <a:pt x="2176200" y="-4422"/>
                  <a:pt x="2354648" y="21578"/>
                  <a:pt x="2644740" y="0"/>
                </a:cubicBezTo>
                <a:cubicBezTo>
                  <a:pt x="2934832" y="-21578"/>
                  <a:pt x="2992732" y="-4264"/>
                  <a:pt x="3286667" y="0"/>
                </a:cubicBezTo>
                <a:cubicBezTo>
                  <a:pt x="3580602" y="4264"/>
                  <a:pt x="3638704" y="20914"/>
                  <a:pt x="3851563" y="0"/>
                </a:cubicBezTo>
                <a:cubicBezTo>
                  <a:pt x="3851890" y="8595"/>
                  <a:pt x="3851491" y="13110"/>
                  <a:pt x="3851563" y="18288"/>
                </a:cubicBezTo>
                <a:cubicBezTo>
                  <a:pt x="3681588" y="-9641"/>
                  <a:pt x="3414286" y="12858"/>
                  <a:pt x="3209636" y="18288"/>
                </a:cubicBezTo>
                <a:cubicBezTo>
                  <a:pt x="3004986" y="23718"/>
                  <a:pt x="2777102" y="31540"/>
                  <a:pt x="2490677" y="18288"/>
                </a:cubicBezTo>
                <a:cubicBezTo>
                  <a:pt x="2204252" y="5036"/>
                  <a:pt x="2142029" y="45834"/>
                  <a:pt x="1810235" y="18288"/>
                </a:cubicBezTo>
                <a:cubicBezTo>
                  <a:pt x="1478441" y="-9258"/>
                  <a:pt x="1432135" y="21272"/>
                  <a:pt x="1245339" y="18288"/>
                </a:cubicBezTo>
                <a:cubicBezTo>
                  <a:pt x="1058543" y="15304"/>
                  <a:pt x="886298" y="9998"/>
                  <a:pt x="718958" y="18288"/>
                </a:cubicBezTo>
                <a:cubicBezTo>
                  <a:pt x="551618" y="26578"/>
                  <a:pt x="308263" y="-12886"/>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4388602-A12C-E985-7D4B-D07134F281E2}"/>
              </a:ext>
            </a:extLst>
          </p:cNvPr>
          <p:cNvSpPr txBox="1"/>
          <p:nvPr/>
        </p:nvSpPr>
        <p:spPr>
          <a:xfrm>
            <a:off x="7543618" y="2704407"/>
            <a:ext cx="3997805" cy="3489159"/>
          </a:xfrm>
          <a:prstGeom prst="rect">
            <a:avLst/>
          </a:prstGeom>
        </p:spPr>
        <p:txBody>
          <a:bodyPr vert="horz" lIns="91440" tIns="45720" rIns="91440" bIns="45720" rtlCol="0">
            <a:normAutofit/>
          </a:bodyPr>
          <a:lstStyle/>
          <a:p>
            <a:pPr>
              <a:lnSpc>
                <a:spcPct val="90000"/>
              </a:lnSpc>
              <a:spcBef>
                <a:spcPct val="0"/>
              </a:spcBef>
              <a:spcAft>
                <a:spcPts val="600"/>
              </a:spcAft>
            </a:pPr>
            <a:r>
              <a:rPr sz="1200" b="1" u="sng" dirty="0"/>
              <a:t>HOSTS</a:t>
            </a:r>
          </a:p>
          <a:p>
            <a:pPr>
              <a:lnSpc>
                <a:spcPct val="90000"/>
              </a:lnSpc>
              <a:spcAft>
                <a:spcPts val="600"/>
              </a:spcAft>
            </a:pPr>
            <a:r>
              <a:rPr sz="1200" b="1" dirty="0"/>
              <a:t>Host utility — MEUA</a:t>
            </a:r>
          </a:p>
          <a:p>
            <a:pPr>
              <a:lnSpc>
                <a:spcPct val="90000"/>
              </a:lnSpc>
              <a:spcAft>
                <a:spcPts val="600"/>
              </a:spcAft>
            </a:pPr>
            <a:r>
              <a:rPr sz="1200" b="1" dirty="0"/>
              <a:t>Host vendor — Irby</a:t>
            </a:r>
          </a:p>
          <a:p>
            <a:pPr>
              <a:lnSpc>
                <a:spcPct val="90000"/>
              </a:lnSpc>
              <a:spcAft>
                <a:spcPts val="600"/>
              </a:spcAft>
            </a:pPr>
            <a:endParaRPr sz="1200" b="1" dirty="0"/>
          </a:p>
          <a:p>
            <a:pPr>
              <a:lnSpc>
                <a:spcPct val="90000"/>
              </a:lnSpc>
              <a:spcAft>
                <a:spcPts val="600"/>
              </a:spcAft>
            </a:pPr>
            <a:r>
              <a:rPr sz="1200" b="1" u="sng" dirty="0" err="1"/>
              <a:t>IUOTA</a:t>
            </a:r>
            <a:r>
              <a:rPr sz="1200" b="1" u="sng" dirty="0"/>
              <a:t> OFFICERS</a:t>
            </a:r>
          </a:p>
          <a:p>
            <a:pPr>
              <a:lnSpc>
                <a:spcPct val="90000"/>
              </a:lnSpc>
              <a:spcAft>
                <a:spcPts val="600"/>
              </a:spcAft>
            </a:pPr>
            <a:r>
              <a:rPr sz="1200" b="1" dirty="0"/>
              <a:t>Chair</a:t>
            </a:r>
            <a:r>
              <a:rPr lang="en-US" sz="1200" b="1" dirty="0"/>
              <a:t>person</a:t>
            </a:r>
            <a:r>
              <a:rPr sz="1200" b="1" dirty="0"/>
              <a:t> — Rich </a:t>
            </a:r>
            <a:r>
              <a:rPr sz="1200" b="1" dirty="0" err="1"/>
              <a:t>Paradie</a:t>
            </a:r>
            <a:endParaRPr sz="1200" b="1" dirty="0"/>
          </a:p>
          <a:p>
            <a:pPr>
              <a:lnSpc>
                <a:spcPct val="90000"/>
              </a:lnSpc>
              <a:spcAft>
                <a:spcPts val="600"/>
              </a:spcAft>
            </a:pPr>
            <a:r>
              <a:rPr sz="1200" b="1" dirty="0"/>
              <a:t>Vice Chair</a:t>
            </a:r>
            <a:r>
              <a:rPr lang="en-US" sz="1200" b="1" dirty="0"/>
              <a:t>person</a:t>
            </a:r>
            <a:r>
              <a:rPr sz="1200" b="1" dirty="0"/>
              <a:t> — Steve Kopp</a:t>
            </a:r>
          </a:p>
          <a:p>
            <a:pPr>
              <a:lnSpc>
                <a:spcPct val="90000"/>
              </a:lnSpc>
              <a:spcAft>
                <a:spcPts val="600"/>
              </a:spcAft>
            </a:pPr>
            <a:r>
              <a:rPr sz="1200" b="1" dirty="0"/>
              <a:t>Past Chair</a:t>
            </a:r>
            <a:r>
              <a:rPr lang="en-US" sz="1200" b="1" dirty="0"/>
              <a:t>person</a:t>
            </a:r>
            <a:r>
              <a:rPr sz="1200" b="1" dirty="0"/>
              <a:t> — Mark Taylor</a:t>
            </a:r>
          </a:p>
          <a:p>
            <a:pPr>
              <a:lnSpc>
                <a:spcPct val="90000"/>
              </a:lnSpc>
              <a:spcAft>
                <a:spcPts val="600"/>
              </a:spcAft>
            </a:pPr>
            <a:r>
              <a:rPr sz="1200" b="1" dirty="0"/>
              <a:t>Secretary — Mark Geddes</a:t>
            </a:r>
          </a:p>
          <a:p>
            <a:pPr>
              <a:lnSpc>
                <a:spcPct val="90000"/>
              </a:lnSpc>
              <a:spcAft>
                <a:spcPts val="600"/>
              </a:spcAft>
            </a:pPr>
            <a:r>
              <a:rPr sz="1200" b="1" dirty="0"/>
              <a:t>Co-Secretary — Tim Boschman</a:t>
            </a:r>
          </a:p>
          <a:p>
            <a:pPr>
              <a:lnSpc>
                <a:spcPct val="90000"/>
              </a:lnSpc>
              <a:spcAft>
                <a:spcPts val="600"/>
              </a:spcAft>
            </a:pPr>
            <a:r>
              <a:rPr sz="1200" b="1" dirty="0"/>
              <a:t>Vendors Chair — Scott Baughn</a:t>
            </a:r>
          </a:p>
          <a:p>
            <a:pPr>
              <a:lnSpc>
                <a:spcPct val="90000"/>
              </a:lnSpc>
              <a:spcAft>
                <a:spcPts val="600"/>
              </a:spcAft>
            </a:pPr>
            <a:r>
              <a:rPr sz="1200" b="1" dirty="0"/>
              <a:t>Social / Website</a:t>
            </a:r>
            <a:r>
              <a:rPr lang="en-US" sz="1200" b="1" dirty="0"/>
              <a:t> &amp; Vendor Support</a:t>
            </a:r>
            <a:r>
              <a:rPr sz="1200" b="1" dirty="0"/>
              <a:t> — Josh Baughn</a:t>
            </a:r>
          </a:p>
        </p:txBody>
      </p:sp>
      <p:pic>
        <p:nvPicPr>
          <p:cNvPr id="2" name="Picture 1">
            <a:extLst>
              <a:ext uri="{FF2B5EF4-FFF2-40B4-BE49-F238E27FC236}">
                <a16:creationId xmlns:a16="http://schemas.microsoft.com/office/drawing/2014/main" id="{43360D80-EF38-D019-D069-B701DB3F9C1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2938" y="443610"/>
            <a:ext cx="1490345" cy="1014730"/>
          </a:xfrm>
          <a:prstGeom prst="rect">
            <a:avLst/>
          </a:prstGeom>
          <a:noFill/>
          <a:ln>
            <a:noFill/>
          </a:ln>
        </p:spPr>
      </p:pic>
      <p:pic>
        <p:nvPicPr>
          <p:cNvPr id="3" name="Picture 2">
            <a:extLst>
              <a:ext uri="{FF2B5EF4-FFF2-40B4-BE49-F238E27FC236}">
                <a16:creationId xmlns:a16="http://schemas.microsoft.com/office/drawing/2014/main" id="{08091B56-FC01-7818-7B5D-03E309917F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6220" y="443611"/>
            <a:ext cx="1134110" cy="1134110"/>
          </a:xfrm>
          <a:prstGeom prst="rect">
            <a:avLst/>
          </a:prstGeom>
          <a:noFill/>
          <a:ln>
            <a:noFill/>
          </a:ln>
        </p:spPr>
      </p:pic>
      <p:pic>
        <p:nvPicPr>
          <p:cNvPr id="4" name="Picture 3">
            <a:extLst>
              <a:ext uri="{FF2B5EF4-FFF2-40B4-BE49-F238E27FC236}">
                <a16:creationId xmlns:a16="http://schemas.microsoft.com/office/drawing/2014/main" id="{CB2D7B34-CB85-EECD-CD7B-E5BE2FC438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53267" y="617282"/>
            <a:ext cx="1615440" cy="667385"/>
          </a:xfrm>
          <a:prstGeom prst="rect">
            <a:avLst/>
          </a:prstGeom>
          <a:noFill/>
          <a:ln>
            <a:noFill/>
          </a:ln>
        </p:spPr>
      </p:pic>
      <p:pic>
        <p:nvPicPr>
          <p:cNvPr id="5" name="Picture 4" descr="View image">
            <a:extLst>
              <a:ext uri="{FF2B5EF4-FFF2-40B4-BE49-F238E27FC236}">
                <a16:creationId xmlns:a16="http://schemas.microsoft.com/office/drawing/2014/main" id="{E13BB2B6-F4EF-0C6B-D01B-2DA4550BEED3}"/>
              </a:ext>
            </a:extLst>
          </p:cNvPr>
          <p:cNvPicPr>
            <a:picLocks noChangeAspect="1"/>
          </p:cNvPicPr>
          <p:nvPr/>
        </p:nvPicPr>
        <p:blipFill>
          <a:blip r:embed="rId5"/>
          <a:stretch>
            <a:fillRect/>
          </a:stretch>
        </p:blipFill>
        <p:spPr>
          <a:xfrm>
            <a:off x="990600" y="2306827"/>
            <a:ext cx="4705350" cy="3529013"/>
          </a:xfrm>
          <a:prstGeom prst="rect">
            <a:avLst/>
          </a:prstGeom>
        </p:spPr>
      </p:pic>
    </p:spTree>
    <p:extLst>
      <p:ext uri="{BB962C8B-B14F-4D97-AF65-F5344CB8AC3E}">
        <p14:creationId xmlns:p14="http://schemas.microsoft.com/office/powerpoint/2010/main" val="298373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18562</TotalTime>
  <Words>463</Words>
  <Application>Microsoft Office PowerPoint</Application>
  <PresentationFormat>Widescreen</PresentationFormat>
  <Paragraphs>38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Geddes</dc:creator>
  <cp:lastModifiedBy>Mark Geddes</cp:lastModifiedBy>
  <cp:revision>9</cp:revision>
  <dcterms:created xsi:type="dcterms:W3CDTF">2026-09-11T16:35:49Z</dcterms:created>
  <dcterms:modified xsi:type="dcterms:W3CDTF">2026-10-14T16:49:25Z</dcterms:modified>
</cp:coreProperties>
</file>