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4" r:id="rId3"/>
    <p:sldId id="277" r:id="rId4"/>
    <p:sldId id="257" r:id="rId5"/>
    <p:sldId id="264" r:id="rId6"/>
    <p:sldId id="258" r:id="rId7"/>
    <p:sldId id="279" r:id="rId8"/>
    <p:sldId id="268" r:id="rId9"/>
    <p:sldId id="259" r:id="rId10"/>
    <p:sldId id="260" r:id="rId11"/>
    <p:sldId id="270" r:id="rId12"/>
    <p:sldId id="276" r:id="rId13"/>
    <p:sldId id="267" r:id="rId14"/>
    <p:sldId id="271" r:id="rId15"/>
    <p:sldId id="273" r:id="rId16"/>
    <p:sldId id="266" r:id="rId17"/>
    <p:sldId id="280" r:id="rId18"/>
    <p:sldId id="278" r:id="rId19"/>
    <p:sldId id="272"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41F46-370F-4221-92A1-62F6DDE18501}" v="2" dt="2022-09-23T13:07:01.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odd" userId="1e439a5a-d1da-4f6f-b577-2c5ffbf965c3" providerId="ADAL" clId="{38441F46-370F-4221-92A1-62F6DDE18501}"/>
    <pc:docChg chg="custSel addSld delSld modSld">
      <pc:chgData name="Mark Todd" userId="1e439a5a-d1da-4f6f-b577-2c5ffbf965c3" providerId="ADAL" clId="{38441F46-370F-4221-92A1-62F6DDE18501}" dt="2022-09-27T11:27:48.497" v="372" actId="20577"/>
      <pc:docMkLst>
        <pc:docMk/>
      </pc:docMkLst>
      <pc:sldChg chg="modSp mod">
        <pc:chgData name="Mark Todd" userId="1e439a5a-d1da-4f6f-b577-2c5ffbf965c3" providerId="ADAL" clId="{38441F46-370F-4221-92A1-62F6DDE18501}" dt="2022-09-27T11:27:48.497" v="372" actId="20577"/>
        <pc:sldMkLst>
          <pc:docMk/>
          <pc:sldMk cId="191902452" sldId="261"/>
        </pc:sldMkLst>
        <pc:spChg chg="mod">
          <ac:chgData name="Mark Todd" userId="1e439a5a-d1da-4f6f-b577-2c5ffbf965c3" providerId="ADAL" clId="{38441F46-370F-4221-92A1-62F6DDE18501}" dt="2022-09-27T11:27:48.497" v="372" actId="20577"/>
          <ac:spMkLst>
            <pc:docMk/>
            <pc:sldMk cId="191902452" sldId="261"/>
            <ac:spMk id="2" creationId="{E50A61A6-03E5-88C7-2701-6C7587D038F3}"/>
          </ac:spMkLst>
        </pc:spChg>
      </pc:sldChg>
      <pc:sldChg chg="delSp mod">
        <pc:chgData name="Mark Todd" userId="1e439a5a-d1da-4f6f-b577-2c5ffbf965c3" providerId="ADAL" clId="{38441F46-370F-4221-92A1-62F6DDE18501}" dt="2022-09-27T11:17:16.227" v="207" actId="21"/>
        <pc:sldMkLst>
          <pc:docMk/>
          <pc:sldMk cId="3703760255" sldId="264"/>
        </pc:sldMkLst>
        <pc:spChg chg="del">
          <ac:chgData name="Mark Todd" userId="1e439a5a-d1da-4f6f-b577-2c5ffbf965c3" providerId="ADAL" clId="{38441F46-370F-4221-92A1-62F6DDE18501}" dt="2022-09-27T11:17:16.227" v="207" actId="21"/>
          <ac:spMkLst>
            <pc:docMk/>
            <pc:sldMk cId="3703760255" sldId="264"/>
            <ac:spMk id="3" creationId="{DF8DBD80-4100-74C0-16BD-B8F3194A5A11}"/>
          </ac:spMkLst>
        </pc:spChg>
      </pc:sldChg>
      <pc:sldChg chg="delSp mod">
        <pc:chgData name="Mark Todd" userId="1e439a5a-d1da-4f6f-b577-2c5ffbf965c3" providerId="ADAL" clId="{38441F46-370F-4221-92A1-62F6DDE18501}" dt="2022-09-27T11:19:45.843" v="210" actId="21"/>
        <pc:sldMkLst>
          <pc:docMk/>
          <pc:sldMk cId="786677915" sldId="266"/>
        </pc:sldMkLst>
        <pc:spChg chg="del">
          <ac:chgData name="Mark Todd" userId="1e439a5a-d1da-4f6f-b577-2c5ffbf965c3" providerId="ADAL" clId="{38441F46-370F-4221-92A1-62F6DDE18501}" dt="2022-09-27T11:19:45.843" v="210" actId="21"/>
          <ac:spMkLst>
            <pc:docMk/>
            <pc:sldMk cId="786677915" sldId="266"/>
            <ac:spMk id="3" creationId="{DF8DBD80-4100-74C0-16BD-B8F3194A5A11}"/>
          </ac:spMkLst>
        </pc:spChg>
      </pc:sldChg>
      <pc:sldChg chg="delSp mod">
        <pc:chgData name="Mark Todd" userId="1e439a5a-d1da-4f6f-b577-2c5ffbf965c3" providerId="ADAL" clId="{38441F46-370F-4221-92A1-62F6DDE18501}" dt="2022-09-27T11:19:10.396" v="208" actId="21"/>
        <pc:sldMkLst>
          <pc:docMk/>
          <pc:sldMk cId="4005391438" sldId="267"/>
        </pc:sldMkLst>
        <pc:spChg chg="del">
          <ac:chgData name="Mark Todd" userId="1e439a5a-d1da-4f6f-b577-2c5ffbf965c3" providerId="ADAL" clId="{38441F46-370F-4221-92A1-62F6DDE18501}" dt="2022-09-27T11:19:10.396" v="208" actId="21"/>
          <ac:spMkLst>
            <pc:docMk/>
            <pc:sldMk cId="4005391438" sldId="267"/>
            <ac:spMk id="3" creationId="{DF8DBD80-4100-74C0-16BD-B8F3194A5A11}"/>
          </ac:spMkLst>
        </pc:spChg>
      </pc:sldChg>
      <pc:sldChg chg="delSp mod">
        <pc:chgData name="Mark Todd" userId="1e439a5a-d1da-4f6f-b577-2c5ffbf965c3" providerId="ADAL" clId="{38441F46-370F-4221-92A1-62F6DDE18501}" dt="2022-09-27T11:19:33.694" v="209" actId="21"/>
        <pc:sldMkLst>
          <pc:docMk/>
          <pc:sldMk cId="3650302477" sldId="273"/>
        </pc:sldMkLst>
        <pc:spChg chg="del">
          <ac:chgData name="Mark Todd" userId="1e439a5a-d1da-4f6f-b577-2c5ffbf965c3" providerId="ADAL" clId="{38441F46-370F-4221-92A1-62F6DDE18501}" dt="2022-09-27T11:19:33.694" v="209" actId="21"/>
          <ac:spMkLst>
            <pc:docMk/>
            <pc:sldMk cId="3650302477" sldId="273"/>
            <ac:spMk id="2" creationId="{E50A61A6-03E5-88C7-2701-6C7587D038F3}"/>
          </ac:spMkLst>
        </pc:spChg>
      </pc:sldChg>
      <pc:sldChg chg="delSp mod">
        <pc:chgData name="Mark Todd" userId="1e439a5a-d1da-4f6f-b577-2c5ffbf965c3" providerId="ADAL" clId="{38441F46-370F-4221-92A1-62F6DDE18501}" dt="2022-09-27T11:19:52.748" v="211" actId="21"/>
        <pc:sldMkLst>
          <pc:docMk/>
          <pc:sldMk cId="2046996358" sldId="280"/>
        </pc:sldMkLst>
        <pc:spChg chg="del">
          <ac:chgData name="Mark Todd" userId="1e439a5a-d1da-4f6f-b577-2c5ffbf965c3" providerId="ADAL" clId="{38441F46-370F-4221-92A1-62F6DDE18501}" dt="2022-09-27T11:19:52.748" v="211" actId="21"/>
          <ac:spMkLst>
            <pc:docMk/>
            <pc:sldMk cId="2046996358" sldId="280"/>
            <ac:spMk id="3" creationId="{DF8DBD80-4100-74C0-16BD-B8F3194A5A11}"/>
          </ac:spMkLst>
        </pc:spChg>
      </pc:sldChg>
      <pc:sldChg chg="delSp modSp add del mod">
        <pc:chgData name="Mark Todd" userId="1e439a5a-d1da-4f6f-b577-2c5ffbf965c3" providerId="ADAL" clId="{38441F46-370F-4221-92A1-62F6DDE18501}" dt="2022-09-27T11:20:33.984" v="212" actId="2696"/>
        <pc:sldMkLst>
          <pc:docMk/>
          <pc:sldMk cId="3962978632" sldId="281"/>
        </pc:sldMkLst>
        <pc:spChg chg="mod">
          <ac:chgData name="Mark Todd" userId="1e439a5a-d1da-4f6f-b577-2c5ffbf965c3" providerId="ADAL" clId="{38441F46-370F-4221-92A1-62F6DDE18501}" dt="2022-09-23T13:09:37.859" v="206" actId="20577"/>
          <ac:spMkLst>
            <pc:docMk/>
            <pc:sldMk cId="3962978632" sldId="281"/>
            <ac:spMk id="2" creationId="{E50A61A6-03E5-88C7-2701-6C7587D038F3}"/>
          </ac:spMkLst>
        </pc:spChg>
        <pc:picChg chg="del">
          <ac:chgData name="Mark Todd" userId="1e439a5a-d1da-4f6f-b577-2c5ffbf965c3" providerId="ADAL" clId="{38441F46-370F-4221-92A1-62F6DDE18501}" dt="2022-09-23T13:06:59.388" v="27" actId="478"/>
          <ac:picMkLst>
            <pc:docMk/>
            <pc:sldMk cId="3962978632" sldId="281"/>
            <ac:picMk id="4" creationId="{0B9DBB74-8F71-C81E-BFCC-2D1165721F2F}"/>
          </ac:picMkLst>
        </pc:picChg>
        <pc:picChg chg="del">
          <ac:chgData name="Mark Todd" userId="1e439a5a-d1da-4f6f-b577-2c5ffbf965c3" providerId="ADAL" clId="{38441F46-370F-4221-92A1-62F6DDE18501}" dt="2022-09-23T13:07:01.809" v="28" actId="478"/>
          <ac:picMkLst>
            <pc:docMk/>
            <pc:sldMk cId="3962978632" sldId="281"/>
            <ac:picMk id="9218" creationId="{E17C99FB-62A4-32B4-1395-32CC7EA5823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74F7-D024-1D8D-90F6-67B5787A9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4C877F-B0F8-3E67-F66A-C029D72FA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BA174-7A9B-3531-F8BB-62744EB94C1A}"/>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5" name="Footer Placeholder 4">
            <a:extLst>
              <a:ext uri="{FF2B5EF4-FFF2-40B4-BE49-F238E27FC236}">
                <a16:creationId xmlns:a16="http://schemas.microsoft.com/office/drawing/2014/main" id="{2B06A41F-525B-85C8-3B3B-C109CB799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A45D0-DB70-0F63-4A6E-87FE7C6AFBA3}"/>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53206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939C-E140-94D0-64EC-C6E63992E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A218E9-5EEF-CB10-95A9-D10B93FBE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B6280-B70E-D516-6CF9-ECF29C4C1616}"/>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5" name="Footer Placeholder 4">
            <a:extLst>
              <a:ext uri="{FF2B5EF4-FFF2-40B4-BE49-F238E27FC236}">
                <a16:creationId xmlns:a16="http://schemas.microsoft.com/office/drawing/2014/main" id="{8D3C0E24-1D73-6ECD-85E9-F132F3F5D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46E54-DB36-E900-417C-40AC48CA9C0F}"/>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90587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3A37C4-BB52-FA7C-771A-8B04A5B17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C1DC2F-4A20-AD8B-7D19-93A3E6DEE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EC22F-E5A2-D0D9-309E-F883EAA90886}"/>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5" name="Footer Placeholder 4">
            <a:extLst>
              <a:ext uri="{FF2B5EF4-FFF2-40B4-BE49-F238E27FC236}">
                <a16:creationId xmlns:a16="http://schemas.microsoft.com/office/drawing/2014/main" id="{D9D03A9D-640A-7056-E62D-127F399CC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2AF14-5255-8DD6-6E3C-3CE161835818}"/>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360697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5952-09EE-5ECC-BCEE-BB63DD6AD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B46BA-1174-6469-D103-C22FE4102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E69CA-549C-6D5D-E748-73BD597876F4}"/>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5" name="Footer Placeholder 4">
            <a:extLst>
              <a:ext uri="{FF2B5EF4-FFF2-40B4-BE49-F238E27FC236}">
                <a16:creationId xmlns:a16="http://schemas.microsoft.com/office/drawing/2014/main" id="{AB9BA655-7A08-CBD4-1C67-E0AA28169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9D93D-7DD3-079A-3AE2-1F7C737B6D21}"/>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239182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15C8-2DCF-91D9-3C88-06DB32F58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0E854-BF66-E94E-8306-91B94BFFE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4F2995-F8AD-6AB8-D3E1-A06F85D4945D}"/>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5" name="Footer Placeholder 4">
            <a:extLst>
              <a:ext uri="{FF2B5EF4-FFF2-40B4-BE49-F238E27FC236}">
                <a16:creationId xmlns:a16="http://schemas.microsoft.com/office/drawing/2014/main" id="{2D23B89B-41DE-31BF-2A20-8DF7108E4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6A1C3-EABD-0950-5F06-009376F963B7}"/>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152472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FA9E-F8D6-E1FB-D1B0-7453A641E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F1430-FA63-90E4-5195-88A51F7A2E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32DC8-1A57-7072-E3D9-896764673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2D69C-4DFE-6A01-9E67-2F6AD3C44335}"/>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6" name="Footer Placeholder 5">
            <a:extLst>
              <a:ext uri="{FF2B5EF4-FFF2-40B4-BE49-F238E27FC236}">
                <a16:creationId xmlns:a16="http://schemas.microsoft.com/office/drawing/2014/main" id="{188EF2A9-6BC8-78D6-76A7-C83AC5E90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86256-359D-162D-4217-ACD6800998C9}"/>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10688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9E09-91D6-EED7-41C7-0BBBC7DE41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604D6-FC36-FDCB-CC16-2F2D88EE4A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398BDD-59EA-41C5-BB06-0502B5E83A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BB50B-0E82-723E-07BE-DF93FA621D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2BC64C-7940-1F58-6644-F95F0F1959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17245B-8D20-F8DC-19A4-C3C9E58E950E}"/>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8" name="Footer Placeholder 7">
            <a:extLst>
              <a:ext uri="{FF2B5EF4-FFF2-40B4-BE49-F238E27FC236}">
                <a16:creationId xmlns:a16="http://schemas.microsoft.com/office/drawing/2014/main" id="{0E5B10A0-9614-27D2-1DE6-09DDFB958B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039693-7255-B3D0-EE91-0DEB0C150C5E}"/>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202383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1669-8AD0-0882-22FF-5D1DC7F33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E81DE-6BB9-C85E-1E42-F174FF4C3D9C}"/>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4" name="Footer Placeholder 3">
            <a:extLst>
              <a:ext uri="{FF2B5EF4-FFF2-40B4-BE49-F238E27FC236}">
                <a16:creationId xmlns:a16="http://schemas.microsoft.com/office/drawing/2014/main" id="{8507DC64-D671-B841-0D76-2C22BFC0E8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69C299-323C-ACF2-E922-753FFDEED63A}"/>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21382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AB553-938C-AEF2-B918-66F8532E0610}"/>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3" name="Footer Placeholder 2">
            <a:extLst>
              <a:ext uri="{FF2B5EF4-FFF2-40B4-BE49-F238E27FC236}">
                <a16:creationId xmlns:a16="http://schemas.microsoft.com/office/drawing/2014/main" id="{E96457BD-9DB7-6CAF-A768-F32D48CA83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87434C-D0CE-68C8-24DF-77F51AC6D614}"/>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175896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5843-9E30-9120-35E8-2566C6250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5082C-E23E-3B18-AD1C-658DD7DE5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82E9C5-E208-E212-FEA8-4096E704F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0AE1E-249F-92B7-17B2-4290495EFC84}"/>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6" name="Footer Placeholder 5">
            <a:extLst>
              <a:ext uri="{FF2B5EF4-FFF2-40B4-BE49-F238E27FC236}">
                <a16:creationId xmlns:a16="http://schemas.microsoft.com/office/drawing/2014/main" id="{498A8563-0D9C-C953-E097-3437816D4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01E00-6B7F-6454-3DBC-897CBA8CA457}"/>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105273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7CAE-63E2-7323-B477-6799C93D9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7D0590-DD63-8F34-2EED-AEE784AAF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1EA100-DA7F-9842-267E-252F6A14E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F0512-FE5C-A84F-2374-4A144FEEBF91}"/>
              </a:ext>
            </a:extLst>
          </p:cNvPr>
          <p:cNvSpPr>
            <a:spLocks noGrp="1"/>
          </p:cNvSpPr>
          <p:nvPr>
            <p:ph type="dt" sz="half" idx="10"/>
          </p:nvPr>
        </p:nvSpPr>
        <p:spPr/>
        <p:txBody>
          <a:bodyPr/>
          <a:lstStyle/>
          <a:p>
            <a:fld id="{E7B36B71-3086-4610-B5BD-A46B2F652D64}" type="datetimeFigureOut">
              <a:rPr lang="en-US" smtClean="0"/>
              <a:t>9/27/2022</a:t>
            </a:fld>
            <a:endParaRPr lang="en-US"/>
          </a:p>
        </p:txBody>
      </p:sp>
      <p:sp>
        <p:nvSpPr>
          <p:cNvPr id="6" name="Footer Placeholder 5">
            <a:extLst>
              <a:ext uri="{FF2B5EF4-FFF2-40B4-BE49-F238E27FC236}">
                <a16:creationId xmlns:a16="http://schemas.microsoft.com/office/drawing/2014/main" id="{38E600D6-D806-BF8B-B58C-8298E22D0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371DF-7F3F-B890-54DC-F182BD793890}"/>
              </a:ext>
            </a:extLst>
          </p:cNvPr>
          <p:cNvSpPr>
            <a:spLocks noGrp="1"/>
          </p:cNvSpPr>
          <p:nvPr>
            <p:ph type="sldNum" sz="quarter" idx="12"/>
          </p:nvPr>
        </p:nvSpPr>
        <p:spPr/>
        <p:txBody>
          <a:bodyPr/>
          <a:lstStyle/>
          <a:p>
            <a:fld id="{1EFF9823-5853-48FC-8976-A2AE39FD0773}" type="slidenum">
              <a:rPr lang="en-US" smtClean="0"/>
              <a:t>‹#›</a:t>
            </a:fld>
            <a:endParaRPr lang="en-US"/>
          </a:p>
        </p:txBody>
      </p:sp>
    </p:spTree>
    <p:extLst>
      <p:ext uri="{BB962C8B-B14F-4D97-AF65-F5344CB8AC3E}">
        <p14:creationId xmlns:p14="http://schemas.microsoft.com/office/powerpoint/2010/main" val="51236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01A96-52D9-36E6-E840-612CB1ABC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4C9246-5B6E-7278-B6AD-EA090D8B1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3F025-F9BC-DDB6-FE4E-1893DCBC3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36B71-3086-4610-B5BD-A46B2F652D64}" type="datetimeFigureOut">
              <a:rPr lang="en-US" smtClean="0"/>
              <a:t>9/27/2022</a:t>
            </a:fld>
            <a:endParaRPr lang="en-US"/>
          </a:p>
        </p:txBody>
      </p:sp>
      <p:sp>
        <p:nvSpPr>
          <p:cNvPr id="5" name="Footer Placeholder 4">
            <a:extLst>
              <a:ext uri="{FF2B5EF4-FFF2-40B4-BE49-F238E27FC236}">
                <a16:creationId xmlns:a16="http://schemas.microsoft.com/office/drawing/2014/main" id="{FA8725DF-D28C-D7BF-D782-D4230137E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B251EB-29F2-0CC0-C852-ED668EB3C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F9823-5853-48FC-8976-A2AE39FD0773}" type="slidenum">
              <a:rPr lang="en-US" smtClean="0"/>
              <a:t>‹#›</a:t>
            </a:fld>
            <a:endParaRPr lang="en-US"/>
          </a:p>
        </p:txBody>
      </p:sp>
    </p:spTree>
    <p:extLst>
      <p:ext uri="{BB962C8B-B14F-4D97-AF65-F5344CB8AC3E}">
        <p14:creationId xmlns:p14="http://schemas.microsoft.com/office/powerpoint/2010/main" val="329167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5" name="6E4F5F07-59C4-46C4-9476-5EC8B28D9249" descr="IMG_5774.jpg">
            <a:extLst>
              <a:ext uri="{FF2B5EF4-FFF2-40B4-BE49-F238E27FC236}">
                <a16:creationId xmlns:a16="http://schemas.microsoft.com/office/drawing/2014/main" id="{D351ED15-EE58-113F-18E9-565F3B3109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0"/>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26F20B27-D472-45EB-A9D5-BF99165BDDE0" descr="IMG_5714.jpg">
            <a:extLst>
              <a:ext uri="{FF2B5EF4-FFF2-40B4-BE49-F238E27FC236}">
                <a16:creationId xmlns:a16="http://schemas.microsoft.com/office/drawing/2014/main" id="{4A77AED2-48D8-3F82-2550-0FEB10B05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26" r="2" b="2"/>
          <a:stretch/>
        </p:blipFill>
        <p:spPr bwMode="auto">
          <a:xfrm>
            <a:off x="4650916" y="3474720"/>
            <a:ext cx="7555832" cy="3383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8442" name="Freeform: Shape 18441">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43468" y="875244"/>
            <a:ext cx="3992700" cy="3039807"/>
          </a:xfrm>
        </p:spPr>
        <p:txBody>
          <a:bodyPr>
            <a:noAutofit/>
          </a:bodyPr>
          <a:lstStyle/>
          <a:p>
            <a:pPr algn="l"/>
            <a:r>
              <a:rPr lang="en-US" sz="4400" b="1" dirty="0"/>
              <a:t>The 2022 IUOTA Conference was a huge success at Hotel Maya in Long Beach, California </a:t>
            </a:r>
          </a:p>
        </p:txBody>
      </p:sp>
      <p:sp>
        <p:nvSpPr>
          <p:cNvPr id="3" name="Subtitle 2">
            <a:extLst>
              <a:ext uri="{FF2B5EF4-FFF2-40B4-BE49-F238E27FC236}">
                <a16:creationId xmlns:a16="http://schemas.microsoft.com/office/drawing/2014/main" id="{DF8DBD80-4100-74C0-16BD-B8F3194A5A11}"/>
              </a:ext>
            </a:extLst>
          </p:cNvPr>
          <p:cNvSpPr>
            <a:spLocks noGrp="1"/>
          </p:cNvSpPr>
          <p:nvPr>
            <p:ph type="subTitle" idx="1"/>
          </p:nvPr>
        </p:nvSpPr>
        <p:spPr>
          <a:xfrm>
            <a:off x="643467" y="3915051"/>
            <a:ext cx="4007449" cy="2067704"/>
          </a:xfrm>
        </p:spPr>
        <p:txBody>
          <a:bodyPr>
            <a:normAutofit/>
          </a:bodyPr>
          <a:lstStyle/>
          <a:p>
            <a:pPr algn="l"/>
            <a:r>
              <a:rPr lang="en-US" dirty="0"/>
              <a:t>August 16</a:t>
            </a:r>
            <a:r>
              <a:rPr lang="en-US" baseline="30000" dirty="0"/>
              <a:t>th</a:t>
            </a:r>
            <a:r>
              <a:rPr lang="en-US" dirty="0"/>
              <a:t> through the 18</a:t>
            </a:r>
            <a:r>
              <a:rPr lang="en-US" baseline="30000" dirty="0"/>
              <a:t>th</a:t>
            </a:r>
            <a:endParaRPr lang="en-US" dirty="0"/>
          </a:p>
        </p:txBody>
      </p:sp>
    </p:spTree>
    <p:extLst>
      <p:ext uri="{BB962C8B-B14F-4D97-AF65-F5344CB8AC3E}">
        <p14:creationId xmlns:p14="http://schemas.microsoft.com/office/powerpoint/2010/main" val="265880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1" name="Rectangle 718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33891578-18F7-4631-9A7C-6FED3FCEB6CC" descr="IMG_5750.jpg">
            <a:extLst>
              <a:ext uri="{FF2B5EF4-FFF2-40B4-BE49-F238E27FC236}">
                <a16:creationId xmlns:a16="http://schemas.microsoft.com/office/drawing/2014/main" id="{208E439D-6AF2-E7CB-6432-356B24F1CB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577" b="-2"/>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DF8DBD80-4100-74C0-16BD-B8F3194A5A11}"/>
              </a:ext>
            </a:extLst>
          </p:cNvPr>
          <p:cNvSpPr>
            <a:spLocks noGrp="1"/>
          </p:cNvSpPr>
          <p:nvPr>
            <p:ph type="subTitle" idx="1"/>
          </p:nvPr>
        </p:nvSpPr>
        <p:spPr>
          <a:xfrm>
            <a:off x="6343650" y="4660777"/>
            <a:ext cx="5395975" cy="1695573"/>
          </a:xfrm>
        </p:spPr>
        <p:txBody>
          <a:bodyPr>
            <a:normAutofit/>
          </a:bodyPr>
          <a:lstStyle/>
          <a:p>
            <a:pPr algn="l"/>
            <a:r>
              <a:rPr lang="en-US" b="1" dirty="0">
                <a:latin typeface="+mj-lt"/>
              </a:rPr>
              <a:t>How it’s made, how it works, and how it helps to keep workers safe. </a:t>
            </a:r>
          </a:p>
          <a:p>
            <a:pPr algn="l"/>
            <a:r>
              <a:rPr lang="en-US" sz="4000" b="1" dirty="0">
                <a:latin typeface="+mj-lt"/>
              </a:rPr>
              <a:t>              WOW!</a:t>
            </a:r>
          </a:p>
        </p:txBody>
      </p:sp>
      <p:pic>
        <p:nvPicPr>
          <p:cNvPr id="7172" name="0642F63A-4883-46F3-AB62-ED3410E00D82" descr="IMG_5749.jpg">
            <a:extLst>
              <a:ext uri="{FF2B5EF4-FFF2-40B4-BE49-F238E27FC236}">
                <a16:creationId xmlns:a16="http://schemas.microsoft.com/office/drawing/2014/main" id="{4FBD1BC3-26C8-01BB-6FA5-C44F67D1CD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6745"/>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8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81" name="Rectangle 15380">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4335694" y="3696271"/>
            <a:ext cx="6256964" cy="1156464"/>
          </a:xfrm>
        </p:spPr>
        <p:txBody>
          <a:bodyPr anchor="b">
            <a:normAutofit/>
          </a:bodyPr>
          <a:lstStyle/>
          <a:p>
            <a:pPr algn="l"/>
            <a:r>
              <a:rPr lang="en-US" sz="2400" b="1" dirty="0"/>
              <a:t>Tools and solutions that all focus on safety</a:t>
            </a:r>
          </a:p>
        </p:txBody>
      </p:sp>
      <p:pic>
        <p:nvPicPr>
          <p:cNvPr id="15367" name="541E6528-981A-462C-B45E-D53DFBA6347B" descr="IMG_5723.jpg">
            <a:extLst>
              <a:ext uri="{FF2B5EF4-FFF2-40B4-BE49-F238E27FC236}">
                <a16:creationId xmlns:a16="http://schemas.microsoft.com/office/drawing/2014/main" id="{6D518FE3-E427-0951-B32F-B976D5832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125" b="-1"/>
          <a:stretch/>
        </p:blipFill>
        <p:spPr bwMode="auto">
          <a:xfrm>
            <a:off x="4406845" y="4"/>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D508EFCD-6AA9-4B47-A1DF-4020B400E534" descr="IMG_5725.jpg">
            <a:extLst>
              <a:ext uri="{FF2B5EF4-FFF2-40B4-BE49-F238E27FC236}">
                <a16:creationId xmlns:a16="http://schemas.microsoft.com/office/drawing/2014/main" id="{D9B10A72-7C25-0DAB-A641-5814EBD6B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68" r="2" b="2"/>
          <a:stretch/>
        </p:blipFill>
        <p:spPr bwMode="auto">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9E98EFF6-B674-4E66-BCF9-7AB388A31AC2" descr="IMG_5724.jpg">
            <a:extLst>
              <a:ext uri="{FF2B5EF4-FFF2-40B4-BE49-F238E27FC236}">
                <a16:creationId xmlns:a16="http://schemas.microsoft.com/office/drawing/2014/main" id="{AD18E261-E3C4-F2EA-A70D-F0572CF73E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63" r="33094" b="-1"/>
          <a:stretch/>
        </p:blipFill>
        <p:spPr bwMode="auto">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40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98" name="Rectangle 19497">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D1BED671-72B6-46CA-8A1C-D97CB49C1414" descr="IMG_5770.jpg">
            <a:extLst>
              <a:ext uri="{FF2B5EF4-FFF2-40B4-BE49-F238E27FC236}">
                <a16:creationId xmlns:a16="http://schemas.microsoft.com/office/drawing/2014/main" id="{2223C062-B0F2-5333-91AD-D33BBBA14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46" r="1" b="19960"/>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43650" y="3962400"/>
            <a:ext cx="5505814" cy="1690409"/>
          </a:xfrm>
        </p:spPr>
        <p:txBody>
          <a:bodyPr anchor="b">
            <a:normAutofit/>
          </a:bodyPr>
          <a:lstStyle/>
          <a:p>
            <a:pPr algn="l"/>
            <a:r>
              <a:rPr lang="en-US" sz="3700" b="1"/>
              <a:t>Take a mindful pause, are your employees ready for the days task.</a:t>
            </a:r>
          </a:p>
        </p:txBody>
      </p:sp>
      <p:sp>
        <p:nvSpPr>
          <p:cNvPr id="3" name="Subtitle 2">
            <a:extLst>
              <a:ext uri="{FF2B5EF4-FFF2-40B4-BE49-F238E27FC236}">
                <a16:creationId xmlns:a16="http://schemas.microsoft.com/office/drawing/2014/main" id="{DF8DBD80-4100-74C0-16BD-B8F3194A5A11}"/>
              </a:ext>
            </a:extLst>
          </p:cNvPr>
          <p:cNvSpPr>
            <a:spLocks noGrp="1"/>
          </p:cNvSpPr>
          <p:nvPr>
            <p:ph type="subTitle" idx="1"/>
          </p:nvPr>
        </p:nvSpPr>
        <p:spPr>
          <a:xfrm>
            <a:off x="6343650" y="5709565"/>
            <a:ext cx="5395975" cy="646785"/>
          </a:xfrm>
        </p:spPr>
        <p:txBody>
          <a:bodyPr>
            <a:normAutofit/>
          </a:bodyPr>
          <a:lstStyle/>
          <a:p>
            <a:pPr algn="l"/>
            <a:r>
              <a:rPr lang="en-US" sz="2000" b="1"/>
              <a:t>At the IUOTA Conference, You share an issue, and someone has the answer.</a:t>
            </a:r>
          </a:p>
        </p:txBody>
      </p:sp>
      <p:pic>
        <p:nvPicPr>
          <p:cNvPr id="19459" name="4A804549-1BE0-4AE4-AE8F-E285A7F6DEE7" descr="IMG_5771.jpg">
            <a:extLst>
              <a:ext uri="{FF2B5EF4-FFF2-40B4-BE49-F238E27FC236}">
                <a16:creationId xmlns:a16="http://schemas.microsoft.com/office/drawing/2014/main" id="{51E673D0-B61C-5AA3-3427-E3402659D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44" r="-1" b="18982"/>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4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3" name="Rectangle 10262">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B7FD193A-D018-4D3E-81E2-98F599824769" descr="IMG_5741.jpg">
            <a:extLst>
              <a:ext uri="{FF2B5EF4-FFF2-40B4-BE49-F238E27FC236}">
                <a16:creationId xmlns:a16="http://schemas.microsoft.com/office/drawing/2014/main" id="{ED9188F0-3E7A-8747-0D32-3D03A3A57D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05" r="2" b="10324"/>
          <a:stretch/>
        </p:blipFill>
        <p:spPr bwMode="auto">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8666388E-A168-449F-BF27-829A2B4E458B" descr="IMG_5737.jpg">
            <a:extLst>
              <a:ext uri="{FF2B5EF4-FFF2-40B4-BE49-F238E27FC236}">
                <a16:creationId xmlns:a16="http://schemas.microsoft.com/office/drawing/2014/main" id="{1B79F981-04FD-6A33-6BA5-8191E8B2CA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2938"/>
          <a:stretch/>
        </p:blipFill>
        <p:spPr bwMode="auto">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9E98727B-D866-42A7-AAC1-F665B7868AF4" descr="IMG_5742.jpg">
            <a:extLst>
              <a:ext uri="{FF2B5EF4-FFF2-40B4-BE49-F238E27FC236}">
                <a16:creationId xmlns:a16="http://schemas.microsoft.com/office/drawing/2014/main" id="{979568DB-20FC-7A47-B38B-030B77030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3" r="3" b="3"/>
          <a:stretch/>
        </p:blipFill>
        <p:spPr bwMode="auto">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43650" y="3996130"/>
            <a:ext cx="5505814" cy="1070255"/>
          </a:xfrm>
        </p:spPr>
        <p:txBody>
          <a:bodyPr anchor="b">
            <a:normAutofit/>
          </a:bodyPr>
          <a:lstStyle/>
          <a:p>
            <a:pPr algn="l"/>
            <a:r>
              <a:rPr lang="en-US" sz="2400" b="1" dirty="0"/>
              <a:t>Demonstration after demonstration</a:t>
            </a:r>
          </a:p>
        </p:txBody>
      </p:sp>
    </p:spTree>
    <p:extLst>
      <p:ext uri="{BB962C8B-B14F-4D97-AF65-F5344CB8AC3E}">
        <p14:creationId xmlns:p14="http://schemas.microsoft.com/office/powerpoint/2010/main" val="400539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62" name="Rectangle 1436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CC52EB2E-4A06-4CC0-A862-6A01AEC94AF8" descr="IMG_5733.jpg">
            <a:extLst>
              <a:ext uri="{FF2B5EF4-FFF2-40B4-BE49-F238E27FC236}">
                <a16:creationId xmlns:a16="http://schemas.microsoft.com/office/drawing/2014/main" id="{245B638C-2E80-54A2-9232-5D5E10445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96" r="13045"/>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43650" y="3962401"/>
            <a:ext cx="5505814" cy="1142260"/>
          </a:xfrm>
        </p:spPr>
        <p:txBody>
          <a:bodyPr anchor="b">
            <a:normAutofit/>
          </a:bodyPr>
          <a:lstStyle/>
          <a:p>
            <a:pPr algn="l"/>
            <a:r>
              <a:rPr lang="en-US" sz="2400" dirty="0"/>
              <a:t>                         </a:t>
            </a:r>
            <a:r>
              <a:rPr lang="en-US" sz="2400" b="1" dirty="0"/>
              <a:t>Grounding</a:t>
            </a:r>
            <a:br>
              <a:rPr lang="en-US" sz="2400" b="1" dirty="0"/>
            </a:br>
            <a:r>
              <a:rPr lang="en-US" sz="2400" b="1" dirty="0"/>
              <a:t> Why, Where, and When it’s needed.</a:t>
            </a:r>
          </a:p>
        </p:txBody>
      </p:sp>
      <p:pic>
        <p:nvPicPr>
          <p:cNvPr id="9" name="8DDC0F8E-5699-4627-9051-6129ABA66B98" descr="IMG_5728.jpg">
            <a:extLst>
              <a:ext uri="{FF2B5EF4-FFF2-40B4-BE49-F238E27FC236}">
                <a16:creationId xmlns:a16="http://schemas.microsoft.com/office/drawing/2014/main" id="{B0338084-DB4D-321D-7B1A-06F4EC9EA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58" r="7665" b="3"/>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00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45C51CB2-A5CC-4E7C-8505-5F6F7E415D9B" descr="IMG_5738.jpg">
            <a:extLst>
              <a:ext uri="{FF2B5EF4-FFF2-40B4-BE49-F238E27FC236}">
                <a16:creationId xmlns:a16="http://schemas.microsoft.com/office/drawing/2014/main" id="{68754299-89E9-6E65-B6CD-63A7724C3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36" y="175565"/>
            <a:ext cx="6336606" cy="48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8666388E-A168-449F-BF27-829A2B4E458B" descr="IMG_5737.jpg">
            <a:extLst>
              <a:ext uri="{FF2B5EF4-FFF2-40B4-BE49-F238E27FC236}">
                <a16:creationId xmlns:a16="http://schemas.microsoft.com/office/drawing/2014/main" id="{A33BD957-DB0A-3857-A595-0FE21CDF6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941" y="175565"/>
            <a:ext cx="5113992" cy="650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30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C2B326D-51AA-4719-975B-DFBC3314BC88" descr="IMG_5746.jpg">
            <a:extLst>
              <a:ext uri="{FF2B5EF4-FFF2-40B4-BE49-F238E27FC236}">
                <a16:creationId xmlns:a16="http://schemas.microsoft.com/office/drawing/2014/main" id="{562F9929-524C-DF26-A117-22439611E1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1" r="-1" b="14152"/>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Shape 17">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096000" y="3657600"/>
            <a:ext cx="5257799" cy="1316183"/>
          </a:xfrm>
        </p:spPr>
        <p:txBody>
          <a:bodyPr anchor="b">
            <a:normAutofit/>
          </a:bodyPr>
          <a:lstStyle/>
          <a:p>
            <a:pPr algn="l"/>
            <a:r>
              <a:rPr lang="en-US" sz="2400" b="1" dirty="0"/>
              <a:t>At the IUOTA Conference, it’s amazing what </a:t>
            </a:r>
            <a:r>
              <a:rPr lang="en-US" sz="2400" b="1"/>
              <a:t>you can learn </a:t>
            </a:r>
            <a:r>
              <a:rPr lang="en-US" sz="2400" b="1" dirty="0"/>
              <a:t>in a short conversation.</a:t>
            </a:r>
          </a:p>
        </p:txBody>
      </p:sp>
    </p:spTree>
    <p:extLst>
      <p:ext uri="{BB962C8B-B14F-4D97-AF65-F5344CB8AC3E}">
        <p14:creationId xmlns:p14="http://schemas.microsoft.com/office/powerpoint/2010/main" val="78667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7053EB8D-2020-4BC8-8E81-BD3BCDACE692" descr="IMG_5767.jpg">
            <a:extLst>
              <a:ext uri="{FF2B5EF4-FFF2-40B4-BE49-F238E27FC236}">
                <a16:creationId xmlns:a16="http://schemas.microsoft.com/office/drawing/2014/main" id="{83E794C3-5CF6-DFDA-5665-A036039229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76" b="1742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8022021" y="3231931"/>
            <a:ext cx="3852041" cy="1834056"/>
          </a:xfrm>
        </p:spPr>
        <p:txBody>
          <a:bodyPr>
            <a:normAutofit/>
          </a:bodyPr>
          <a:lstStyle/>
          <a:p>
            <a:r>
              <a:rPr lang="en-US" sz="2500" b="1"/>
              <a:t>Carmen Lopez with SCE discussed Risk Based Safety and Human &amp; Organizational Performance</a:t>
            </a:r>
          </a:p>
        </p:txBody>
      </p:sp>
      <p:cxnSp>
        <p:nvCxnSpPr>
          <p:cNvPr id="14371" name="Straight Connector 1437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9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45301500-6FDF-4F32-B625-0B2A7CFC5376" descr="IMG_5724.jpg">
            <a:extLst>
              <a:ext uri="{FF2B5EF4-FFF2-40B4-BE49-F238E27FC236}">
                <a16:creationId xmlns:a16="http://schemas.microsoft.com/office/drawing/2014/main" id="{47CCD5ED-2C5A-CD7C-293D-5FBD471DE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52" r="-2" b="17510"/>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43650" y="3962400"/>
            <a:ext cx="5505814" cy="1053483"/>
          </a:xfrm>
        </p:spPr>
        <p:txBody>
          <a:bodyPr anchor="b">
            <a:normAutofit/>
          </a:bodyPr>
          <a:lstStyle/>
          <a:p>
            <a:pPr algn="l"/>
            <a:r>
              <a:rPr lang="en-US" sz="2400" b="1" dirty="0"/>
              <a:t>Kat Clemmons with JELCO, sponsored our social hour on Tuesday evening.</a:t>
            </a:r>
          </a:p>
        </p:txBody>
      </p:sp>
      <p:pic>
        <p:nvPicPr>
          <p:cNvPr id="16387" name="F010DE32-2CCC-4DCA-92A6-2AB4F0231095" descr="IMG_5722.jpg">
            <a:extLst>
              <a:ext uri="{FF2B5EF4-FFF2-40B4-BE49-F238E27FC236}">
                <a16:creationId xmlns:a16="http://schemas.microsoft.com/office/drawing/2014/main" id="{DF495A60-CB81-4767-A401-3C2B9FC637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37" r="3218"/>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50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714756" y="4498848"/>
            <a:ext cx="10762488" cy="722376"/>
          </a:xfrm>
        </p:spPr>
        <p:txBody>
          <a:bodyPr>
            <a:normAutofit/>
          </a:bodyPr>
          <a:lstStyle/>
          <a:p>
            <a:r>
              <a:rPr lang="en-US" sz="2400" b="1" dirty="0"/>
              <a:t>Discussions on safety related issues continued throughout the conference.</a:t>
            </a:r>
          </a:p>
        </p:txBody>
      </p:sp>
      <p:pic>
        <p:nvPicPr>
          <p:cNvPr id="4" name="28212B7E-6382-441F-AB24-4D2D719C64E3" descr="IMG_5739.jpg">
            <a:extLst>
              <a:ext uri="{FF2B5EF4-FFF2-40B4-BE49-F238E27FC236}">
                <a16:creationId xmlns:a16="http://schemas.microsoft.com/office/drawing/2014/main" id="{812FEDA0-465C-7DD7-2C4A-626456F66C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345"/>
          <a:stretch/>
        </p:blipFill>
        <p:spPr bwMode="auto">
          <a:xfrm>
            <a:off x="609600" y="320749"/>
            <a:ext cx="5212080" cy="38569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30" name="Straight Connector 13329">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314" name="34C23DCF-5722-46E5-BC17-6326CFF726C4" descr="IMG_5736.jpg">
            <a:extLst>
              <a:ext uri="{FF2B5EF4-FFF2-40B4-BE49-F238E27FC236}">
                <a16:creationId xmlns:a16="http://schemas.microsoft.com/office/drawing/2014/main" id="{017FCDAA-26B3-6A9B-5BB4-3409C3F29A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30" r="7623" b="1"/>
          <a:stretch/>
        </p:blipFill>
        <p:spPr bwMode="auto">
          <a:xfrm>
            <a:off x="6370320" y="320109"/>
            <a:ext cx="5212080" cy="3857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195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1" name="Rectangle 20500">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5021821" y="3812954"/>
            <a:ext cx="6465287" cy="1516014"/>
          </a:xfrm>
        </p:spPr>
        <p:txBody>
          <a:bodyPr>
            <a:normAutofit fontScale="90000"/>
          </a:bodyPr>
          <a:lstStyle/>
          <a:p>
            <a:pPr algn="l"/>
            <a:r>
              <a:rPr lang="en-US" sz="3000" b="1" dirty="0">
                <a:solidFill>
                  <a:srgbClr val="FFFFFF"/>
                </a:solidFill>
              </a:rPr>
              <a:t>The conference was hosted by Southern California Edison with a warm welcome from Leanne Swanson, Director of Employee and Contractor Safety</a:t>
            </a:r>
          </a:p>
        </p:txBody>
      </p:sp>
      <p:cxnSp>
        <p:nvCxnSpPr>
          <p:cNvPr id="20503" name="Straight Connector 20502">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E439D7C9-2D08-438C-A8AC-05E1A19FFA94" descr="IMG_5727.jpg">
            <a:extLst>
              <a:ext uri="{FF2B5EF4-FFF2-40B4-BE49-F238E27FC236}">
                <a16:creationId xmlns:a16="http://schemas.microsoft.com/office/drawing/2014/main" id="{3AB161C0-32E5-48CA-7D7E-49955F3C67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92" r="2"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D5A9B857-225B-4B26-8B51-331922B2B8B2" descr="IMG_5718.jpg">
            <a:extLst>
              <a:ext uri="{FF2B5EF4-FFF2-40B4-BE49-F238E27FC236}">
                <a16:creationId xmlns:a16="http://schemas.microsoft.com/office/drawing/2014/main" id="{500D5F3A-EEED-F079-5C56-76E2D536ED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017" r="2" b="11409"/>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5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72926ED5-D850-47E6-A8CB-58F3CF3A236E" descr="IMG_5748.jpg">
            <a:extLst>
              <a:ext uri="{FF2B5EF4-FFF2-40B4-BE49-F238E27FC236}">
                <a16:creationId xmlns:a16="http://schemas.microsoft.com/office/drawing/2014/main" id="{0B9DBB74-8F71-C81E-BFCC-2D1165721F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173"/>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91922" y="3737498"/>
            <a:ext cx="5457542" cy="3045041"/>
          </a:xfrm>
        </p:spPr>
        <p:txBody>
          <a:bodyPr anchor="b">
            <a:normAutofit fontScale="90000"/>
          </a:bodyPr>
          <a:lstStyle/>
          <a:p>
            <a:r>
              <a:rPr lang="en-US" sz="2400" b="1" dirty="0"/>
              <a:t>And before the conference is over, Mark and others are making plans and looking forward to next year’s conference.</a:t>
            </a:r>
            <a:br>
              <a:rPr lang="en-US" sz="2400" b="1" dirty="0"/>
            </a:br>
            <a:br>
              <a:rPr lang="en-US" sz="2400" b="1" dirty="0"/>
            </a:br>
            <a:r>
              <a:rPr lang="en-US" sz="2400" b="1" dirty="0"/>
              <a:t>Hope to see everyone in 2023 </a:t>
            </a:r>
            <a:br>
              <a:rPr lang="en-US" sz="2400" b="1" dirty="0"/>
            </a:br>
            <a:r>
              <a:rPr lang="en-US" sz="2400" b="1" dirty="0"/>
              <a:t>The Conference is scheduled for the week of</a:t>
            </a:r>
            <a:br>
              <a:rPr lang="en-US" sz="2400" b="1" dirty="0"/>
            </a:br>
            <a:r>
              <a:rPr lang="en-US" sz="2400" b="1" dirty="0"/>
              <a:t>August 21</a:t>
            </a:r>
            <a:r>
              <a:rPr lang="en-US" sz="2400" b="1" baseline="30000" dirty="0"/>
              <a:t>st</a:t>
            </a:r>
            <a:r>
              <a:rPr lang="en-US" sz="2400" b="1" dirty="0"/>
              <a:t>. </a:t>
            </a:r>
            <a:r>
              <a:rPr lang="en-US" sz="2400" b="1"/>
              <a:t>in upstate New York</a:t>
            </a:r>
            <a:br>
              <a:rPr lang="en-US" sz="2400" b="1" dirty="0"/>
            </a:br>
            <a:br>
              <a:rPr lang="en-US" sz="2400" b="1" dirty="0"/>
            </a:br>
            <a:endParaRPr lang="en-US" sz="2400" b="1" dirty="0"/>
          </a:p>
        </p:txBody>
      </p:sp>
      <p:pic>
        <p:nvPicPr>
          <p:cNvPr id="9218" name="F0FD8F93-A5A5-4233-BCD2-0D979E20FC03" descr="IMG_5747.jpg">
            <a:extLst>
              <a:ext uri="{FF2B5EF4-FFF2-40B4-BE49-F238E27FC236}">
                <a16:creationId xmlns:a16="http://schemas.microsoft.com/office/drawing/2014/main" id="{E17C99FB-62A4-32B4-1395-32CC7EA58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7132"/>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0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9" name="Rectangle 17414">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0" name="Rectangle 17416">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F784617B-AAA4-4ED0-AE25-14B0C60E6D0B" descr="IMG_5719.jpg">
            <a:extLst>
              <a:ext uri="{FF2B5EF4-FFF2-40B4-BE49-F238E27FC236}">
                <a16:creationId xmlns:a16="http://schemas.microsoft.com/office/drawing/2014/main" id="{FBD37487-BDCC-8A16-4C81-E05C7FE27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067"/>
          <a:stretch/>
        </p:blipFill>
        <p:spPr bwMode="auto">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754602" y="5234320"/>
            <a:ext cx="6776535" cy="752217"/>
          </a:xfrm>
        </p:spPr>
        <p:txBody>
          <a:bodyPr anchor="b">
            <a:normAutofit/>
          </a:bodyPr>
          <a:lstStyle/>
          <a:p>
            <a:pPr algn="l"/>
            <a:r>
              <a:rPr lang="en-US" sz="2400" b="1" dirty="0"/>
              <a:t>The Milwaukee Tool staff were spot-on as the </a:t>
            </a:r>
            <a:br>
              <a:rPr lang="en-US" sz="2400" b="1" dirty="0"/>
            </a:br>
            <a:r>
              <a:rPr lang="en-US" sz="2400" b="1" dirty="0"/>
              <a:t>hosting vender. </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158457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AA3539B1-596F-403E-A7D4-13719E76F431" descr="IMG_5759.jpg">
            <a:extLst>
              <a:ext uri="{FF2B5EF4-FFF2-40B4-BE49-F238E27FC236}">
                <a16:creationId xmlns:a16="http://schemas.microsoft.com/office/drawing/2014/main" id="{DA729B04-1C96-1D83-3DD3-DE9DC98ED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01" r="12669" b="2"/>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04255" y="3948204"/>
            <a:ext cx="5505814" cy="1690409"/>
          </a:xfrm>
        </p:spPr>
        <p:txBody>
          <a:bodyPr anchor="b">
            <a:normAutofit/>
          </a:bodyPr>
          <a:lstStyle/>
          <a:p>
            <a:pPr algn="l"/>
            <a:r>
              <a:rPr lang="en-US" sz="2400" b="1" dirty="0"/>
              <a:t>Discussions lead to questions that usually provide the answer someone else is needing.</a:t>
            </a:r>
            <a:br>
              <a:rPr lang="en-US" sz="2400" b="1" dirty="0"/>
            </a:br>
            <a:endParaRPr lang="en-US" sz="2400" b="1" dirty="0"/>
          </a:p>
        </p:txBody>
      </p:sp>
      <p:pic>
        <p:nvPicPr>
          <p:cNvPr id="2054" name="D147CCFE-4BA2-4565-BF85-9BC289FD0BFF" descr="IMG_5758.jpg">
            <a:extLst>
              <a:ext uri="{FF2B5EF4-FFF2-40B4-BE49-F238E27FC236}">
                <a16:creationId xmlns:a16="http://schemas.microsoft.com/office/drawing/2014/main" id="{398CF558-30A6-CC8F-D8E9-52CD3E38FB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916" b="-2"/>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72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E04F3CE4-9953-448E-9378-CC6E4F7D68AD" descr="IMG_5760.jpg">
            <a:extLst>
              <a:ext uri="{FF2B5EF4-FFF2-40B4-BE49-F238E27FC236}">
                <a16:creationId xmlns:a16="http://schemas.microsoft.com/office/drawing/2014/main" id="{7E9FBBC3-1F46-C332-7D5B-D848B74FE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25" r="1" b="11029"/>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43650" y="3962400"/>
            <a:ext cx="5505814" cy="1690409"/>
          </a:xfrm>
        </p:spPr>
        <p:txBody>
          <a:bodyPr anchor="b">
            <a:normAutofit/>
          </a:bodyPr>
          <a:lstStyle/>
          <a:p>
            <a:pPr algn="l"/>
            <a:r>
              <a:rPr lang="en-US" sz="2400" b="1" dirty="0"/>
              <a:t>The conference not only allowed companies to share their newest tools but answer many questions and concerns about related tool issues in the field.</a:t>
            </a:r>
          </a:p>
        </p:txBody>
      </p:sp>
      <p:pic>
        <p:nvPicPr>
          <p:cNvPr id="3077" name="FCD9FB0C-A3C5-4261-9808-BAF2EC944401" descr="IMG_5761.jpg">
            <a:extLst>
              <a:ext uri="{FF2B5EF4-FFF2-40B4-BE49-F238E27FC236}">
                <a16:creationId xmlns:a16="http://schemas.microsoft.com/office/drawing/2014/main" id="{F5D45C60-F86B-8FAA-5A16-96C0BBCDEE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72" r="3618" b="2"/>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76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A2FF858B-D1EF-4858-8F74-E680758B2A82" descr="IMG_5756.jpg">
            <a:extLst>
              <a:ext uri="{FF2B5EF4-FFF2-40B4-BE49-F238E27FC236}">
                <a16:creationId xmlns:a16="http://schemas.microsoft.com/office/drawing/2014/main" id="{87C0F13B-E397-2C99-001E-7F4E9A7E5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75" r="2" b="4372"/>
          <a:stretch/>
        </p:blipFill>
        <p:spPr bwMode="auto">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7C3CBAE3-5D4E-4456-8EF6-02649E3D4519" descr="IMG_5762.jpg">
            <a:extLst>
              <a:ext uri="{FF2B5EF4-FFF2-40B4-BE49-F238E27FC236}">
                <a16:creationId xmlns:a16="http://schemas.microsoft.com/office/drawing/2014/main" id="{3F3CB128-F026-4B10-6219-074A8860EF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76" r="2852" b="-1"/>
          <a:stretch/>
        </p:blipFill>
        <p:spPr bwMode="auto">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8A80FBC4-62CD-4982-AE1B-5DDE6B553E05" descr="IMG_5757.jpg">
            <a:extLst>
              <a:ext uri="{FF2B5EF4-FFF2-40B4-BE49-F238E27FC236}">
                <a16:creationId xmlns:a16="http://schemas.microsoft.com/office/drawing/2014/main" id="{18149096-32CF-24AB-7433-17BCCE8851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9180"/>
          <a:stretch/>
        </p:blipFill>
        <p:spPr bwMode="auto">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DF8DBD80-4100-74C0-16BD-B8F3194A5A11}"/>
              </a:ext>
            </a:extLst>
          </p:cNvPr>
          <p:cNvSpPr>
            <a:spLocks noGrp="1"/>
          </p:cNvSpPr>
          <p:nvPr>
            <p:ph type="subTitle" idx="1"/>
          </p:nvPr>
        </p:nvSpPr>
        <p:spPr>
          <a:xfrm>
            <a:off x="6343650" y="4635374"/>
            <a:ext cx="5505814" cy="1650211"/>
          </a:xfrm>
        </p:spPr>
        <p:txBody>
          <a:bodyPr>
            <a:normAutofit lnSpcReduction="10000"/>
          </a:bodyPr>
          <a:lstStyle/>
          <a:p>
            <a:pPr algn="l"/>
            <a:r>
              <a:rPr lang="en-US" b="1" dirty="0">
                <a:latin typeface="+mj-lt"/>
              </a:rPr>
              <a:t>David McPeak was on site delivering helpful safety and training information as always. </a:t>
            </a:r>
          </a:p>
          <a:p>
            <a:pPr algn="l"/>
            <a:r>
              <a:rPr lang="en-US" b="1" dirty="0">
                <a:latin typeface="+mj-lt"/>
              </a:rPr>
              <a:t>Be sure you get a copy of David’s new book </a:t>
            </a:r>
          </a:p>
          <a:p>
            <a:pPr algn="l"/>
            <a:r>
              <a:rPr lang="en-US" b="1" dirty="0">
                <a:latin typeface="+mj-lt"/>
              </a:rPr>
              <a:t>                          “The Hurdle”</a:t>
            </a:r>
          </a:p>
        </p:txBody>
      </p:sp>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7623144" y="7385787"/>
            <a:ext cx="9144000" cy="2387600"/>
          </a:xfrm>
        </p:spPr>
        <p:txBody>
          <a:bodyPr/>
          <a:lstStyle/>
          <a:p>
            <a:endParaRPr lang="en-US" dirty="0"/>
          </a:p>
        </p:txBody>
      </p:sp>
    </p:spTree>
    <p:extLst>
      <p:ext uri="{BB962C8B-B14F-4D97-AF65-F5344CB8AC3E}">
        <p14:creationId xmlns:p14="http://schemas.microsoft.com/office/powerpoint/2010/main" val="259417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30B7F073-2279-4EF3-BAF2-84347B08515D" descr="IMG_5763.jpg">
            <a:extLst>
              <a:ext uri="{FF2B5EF4-FFF2-40B4-BE49-F238E27FC236}">
                <a16:creationId xmlns:a16="http://schemas.microsoft.com/office/drawing/2014/main" id="{6A49BE83-BFB7-37AB-4146-958E65D064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07" r="4293"/>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43650" y="3962400"/>
            <a:ext cx="5505814" cy="1690409"/>
          </a:xfrm>
        </p:spPr>
        <p:txBody>
          <a:bodyPr anchor="b">
            <a:normAutofit/>
          </a:bodyPr>
          <a:lstStyle/>
          <a:p>
            <a:pPr algn="l"/>
            <a:r>
              <a:rPr lang="en-US" sz="2400" b="1" dirty="0"/>
              <a:t>Yes, It’s a small world</a:t>
            </a:r>
            <a:br>
              <a:rPr lang="en-US" sz="2400" b="1" dirty="0"/>
            </a:br>
            <a:r>
              <a:rPr lang="en-US" sz="2400" b="1" dirty="0"/>
              <a:t>At the IUOTA Conference, you never know who you may run into.</a:t>
            </a:r>
          </a:p>
        </p:txBody>
      </p:sp>
      <p:pic>
        <p:nvPicPr>
          <p:cNvPr id="4" name="D34EF65C-F9C6-45D3-AF7F-C3086F8AEF70" descr="IMG_5740.jpg">
            <a:extLst>
              <a:ext uri="{FF2B5EF4-FFF2-40B4-BE49-F238E27FC236}">
                <a16:creationId xmlns:a16="http://schemas.microsoft.com/office/drawing/2014/main" id="{0F5F8386-FAAF-8DEC-476F-2EE57B245F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2" r="2" b="36200"/>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4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33" name="Rectangle 8232">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F676E7DC-DACF-49E0-9611-931C58356181" descr="IMG_5744.jpg">
            <a:extLst>
              <a:ext uri="{FF2B5EF4-FFF2-40B4-BE49-F238E27FC236}">
                <a16:creationId xmlns:a16="http://schemas.microsoft.com/office/drawing/2014/main" id="{93F9F4D8-1086-9768-EA31-8E408437C0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44" r="-1" b="612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5" name="Freeform: Shape 8234">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DF8DBD80-4100-74C0-16BD-B8F3194A5A11}"/>
              </a:ext>
            </a:extLst>
          </p:cNvPr>
          <p:cNvSpPr>
            <a:spLocks noGrp="1"/>
          </p:cNvSpPr>
          <p:nvPr>
            <p:ph type="subTitle" idx="1"/>
          </p:nvPr>
        </p:nvSpPr>
        <p:spPr>
          <a:xfrm>
            <a:off x="6095236" y="4101483"/>
            <a:ext cx="5249011" cy="2137801"/>
          </a:xfrm>
        </p:spPr>
        <p:txBody>
          <a:bodyPr>
            <a:normAutofit/>
          </a:bodyPr>
          <a:lstStyle/>
          <a:p>
            <a:pPr algn="l"/>
            <a:r>
              <a:rPr lang="en-US" b="1" dirty="0">
                <a:latin typeface="+mj-lt"/>
              </a:rPr>
              <a:t>Presentations and open discussions were conducted on many topics. </a:t>
            </a:r>
          </a:p>
          <a:p>
            <a:pPr algn="l"/>
            <a:r>
              <a:rPr lang="en-US" b="1" dirty="0">
                <a:latin typeface="+mj-lt"/>
              </a:rPr>
              <a:t>PPE, Cover-Up, Grounding, and so much more.</a:t>
            </a:r>
          </a:p>
        </p:txBody>
      </p:sp>
    </p:spTree>
    <p:extLst>
      <p:ext uri="{BB962C8B-B14F-4D97-AF65-F5344CB8AC3E}">
        <p14:creationId xmlns:p14="http://schemas.microsoft.com/office/powerpoint/2010/main" val="12505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C1029316-7F24-4EA8-BCF8-C59ADEE0C4D0" descr="IMG_5753.jpg">
            <a:extLst>
              <a:ext uri="{FF2B5EF4-FFF2-40B4-BE49-F238E27FC236}">
                <a16:creationId xmlns:a16="http://schemas.microsoft.com/office/drawing/2014/main" id="{6722E670-248F-AB9D-F360-5FA6581E7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0" r="12917"/>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0A61A6-03E5-88C7-2701-6C7587D038F3}"/>
              </a:ext>
            </a:extLst>
          </p:cNvPr>
          <p:cNvSpPr>
            <a:spLocks noGrp="1"/>
          </p:cNvSpPr>
          <p:nvPr>
            <p:ph type="ctrTitle"/>
          </p:nvPr>
        </p:nvSpPr>
        <p:spPr>
          <a:xfrm>
            <a:off x="6343650" y="3764132"/>
            <a:ext cx="5505814" cy="1443783"/>
          </a:xfrm>
        </p:spPr>
        <p:txBody>
          <a:bodyPr anchor="b">
            <a:normAutofit/>
          </a:bodyPr>
          <a:lstStyle/>
          <a:p>
            <a:pPr algn="l"/>
            <a:r>
              <a:rPr lang="en-US" sz="2400" b="1" dirty="0"/>
              <a:t>Issues back home still need our attention, and tool instructions go on all day.</a:t>
            </a:r>
          </a:p>
        </p:txBody>
      </p:sp>
      <p:pic>
        <p:nvPicPr>
          <p:cNvPr id="5122" name="61D298E3-D35F-4CB1-872E-883F4E51A9C4" descr="IMG_5755.jpg">
            <a:extLst>
              <a:ext uri="{FF2B5EF4-FFF2-40B4-BE49-F238E27FC236}">
                <a16:creationId xmlns:a16="http://schemas.microsoft.com/office/drawing/2014/main" id="{C895D8A7-1DAB-2E37-3F18-1690647FA4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890" b="-2"/>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4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356</Words>
  <Application>Microsoft Office PowerPoint</Application>
  <PresentationFormat>Widescreen</PresentationFormat>
  <Paragraphs>25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The 2022 IUOTA Conference was a huge success at Hotel Maya in Long Beach, California </vt:lpstr>
      <vt:lpstr>The conference was hosted by Southern California Edison with a warm welcome from Leanne Swanson, Director of Employee and Contractor Safety</vt:lpstr>
      <vt:lpstr>The Milwaukee Tool staff were spot-on as the  hosting vender. </vt:lpstr>
      <vt:lpstr>Discussions lead to questions that usually provide the answer someone else is needing. </vt:lpstr>
      <vt:lpstr>The conference not only allowed companies to share their newest tools but answer many questions and concerns about related tool issues in the field.</vt:lpstr>
      <vt:lpstr>PowerPoint Presentation</vt:lpstr>
      <vt:lpstr>Yes, It’s a small world At the IUOTA Conference, you never know who you may run into.</vt:lpstr>
      <vt:lpstr>PowerPoint Presentation</vt:lpstr>
      <vt:lpstr>Issues back home still need our attention, and tool instructions go on all day.</vt:lpstr>
      <vt:lpstr>PowerPoint Presentation</vt:lpstr>
      <vt:lpstr>Tools and solutions that all focus on safety</vt:lpstr>
      <vt:lpstr>Take a mindful pause, are your employees ready for the days task.</vt:lpstr>
      <vt:lpstr>Demonstration after demonstration</vt:lpstr>
      <vt:lpstr>                         Grounding  Why, Where, and When it’s needed.</vt:lpstr>
      <vt:lpstr>PowerPoint Presentation</vt:lpstr>
      <vt:lpstr>At the IUOTA Conference, it’s amazing what you can learn in a short conversation.</vt:lpstr>
      <vt:lpstr>Carmen Lopez with SCE discussed Risk Based Safety and Human &amp; Organizational Performance</vt:lpstr>
      <vt:lpstr>Kat Clemmons with JELCO, sponsored our social hour on Tuesday evening.</vt:lpstr>
      <vt:lpstr>Discussions on safety related issues continued throughout the conference.</vt:lpstr>
      <vt:lpstr>And before the conference is over, Mark and others are making plans and looking forward to next year’s conference.  Hope to see everyone in 2023  The Conference is scheduled for the week of August 21st. in upstate New York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2022 IUOTA Conference was a huge success in Long Beach California</dc:title>
  <dc:creator>Mark Todd</dc:creator>
  <cp:lastModifiedBy>Mark Todd</cp:lastModifiedBy>
  <cp:revision>3</cp:revision>
  <dcterms:created xsi:type="dcterms:W3CDTF">2022-09-19T18:31:51Z</dcterms:created>
  <dcterms:modified xsi:type="dcterms:W3CDTF">2022-09-27T11:27:59Z</dcterms:modified>
</cp:coreProperties>
</file>